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notesMasterIdLst>
    <p:notesMasterId r:id="rId38"/>
  </p:notesMasterIdLst>
  <p:sldIdLst>
    <p:sldId id="256" r:id="rId2"/>
    <p:sldId id="257" r:id="rId3"/>
    <p:sldId id="260" r:id="rId4"/>
    <p:sldId id="261" r:id="rId5"/>
    <p:sldId id="298" r:id="rId6"/>
    <p:sldId id="299" r:id="rId7"/>
    <p:sldId id="259" r:id="rId8"/>
    <p:sldId id="272" r:id="rId9"/>
    <p:sldId id="280" r:id="rId10"/>
    <p:sldId id="282" r:id="rId11"/>
    <p:sldId id="262" r:id="rId12"/>
    <p:sldId id="284" r:id="rId13"/>
    <p:sldId id="268" r:id="rId14"/>
    <p:sldId id="263" r:id="rId15"/>
    <p:sldId id="283" r:id="rId16"/>
    <p:sldId id="264" r:id="rId17"/>
    <p:sldId id="281" r:id="rId18"/>
    <p:sldId id="266" r:id="rId19"/>
    <p:sldId id="270" r:id="rId20"/>
    <p:sldId id="277" r:id="rId21"/>
    <p:sldId id="276" r:id="rId22"/>
    <p:sldId id="278" r:id="rId23"/>
    <p:sldId id="275" r:id="rId24"/>
    <p:sldId id="300" r:id="rId25"/>
    <p:sldId id="279" r:id="rId26"/>
    <p:sldId id="258" r:id="rId27"/>
    <p:sldId id="287" r:id="rId28"/>
    <p:sldId id="286" r:id="rId29"/>
    <p:sldId id="297" r:id="rId30"/>
    <p:sldId id="296" r:id="rId31"/>
    <p:sldId id="288" r:id="rId32"/>
    <p:sldId id="289" r:id="rId33"/>
    <p:sldId id="292" r:id="rId34"/>
    <p:sldId id="294" r:id="rId35"/>
    <p:sldId id="290" r:id="rId36"/>
    <p:sldId id="291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09" autoAdjust="0"/>
  </p:normalViewPr>
  <p:slideViewPr>
    <p:cSldViewPr>
      <p:cViewPr varScale="1">
        <p:scale>
          <a:sx n="84" d="100"/>
          <a:sy n="84" d="100"/>
        </p:scale>
        <p:origin x="1426" y="-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2688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52877E-F6BE-4D5A-99DF-23414EA8AC0C}" type="datetimeFigureOut">
              <a:rPr lang="en-US" smtClean="0"/>
              <a:pPr/>
              <a:t>7/29/2016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1F1C78-61E7-4627-AA29-2B00472058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627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A7966-4878-4ABB-B0BF-68A00AD6C1EC}" type="slidenum">
              <a:rPr lang="en-US"/>
              <a:pPr/>
              <a:t>13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807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14493A-2414-45C6-AB06-9854E479F8DC}" type="slidenum">
              <a:rPr lang="en-US"/>
              <a:pPr/>
              <a:t>19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633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F1C78-61E7-4627-AA29-2B0047205890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829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0CF9-D666-47AB-B9B0-05989B551EF9}" type="datetimeFigureOut">
              <a:rPr lang="en-US" smtClean="0"/>
              <a:pPr/>
              <a:t>7/29/2016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8C841-9DEA-42DD-8C18-01D9185B2A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99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0CF9-D666-47AB-B9B0-05989B551EF9}" type="datetimeFigureOut">
              <a:rPr lang="en-US" smtClean="0"/>
              <a:pPr/>
              <a:t>7/29/2016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8C841-9DEA-42DD-8C18-01D9185B2A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363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0CF9-D666-47AB-B9B0-05989B551EF9}" type="datetimeFigureOut">
              <a:rPr lang="en-US" smtClean="0"/>
              <a:pPr/>
              <a:t>7/29/2016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8C841-9DEA-42DD-8C18-01D9185B2A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878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0CF9-D666-47AB-B9B0-05989B551EF9}" type="datetimeFigureOut">
              <a:rPr lang="en-US" smtClean="0"/>
              <a:pPr/>
              <a:t>7/29/2016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8C841-9DEA-42DD-8C18-01D9185B2A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322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0CF9-D666-47AB-B9B0-05989B551EF9}" type="datetimeFigureOut">
              <a:rPr lang="en-US" smtClean="0"/>
              <a:pPr/>
              <a:t>7/29/2016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8C841-9DEA-42DD-8C18-01D9185B2A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366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0CF9-D666-47AB-B9B0-05989B551EF9}" type="datetimeFigureOut">
              <a:rPr lang="en-US" smtClean="0"/>
              <a:pPr/>
              <a:t>7/29/2016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8C841-9DEA-42DD-8C18-01D9185B2A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764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0CF9-D666-47AB-B9B0-05989B551EF9}" type="datetimeFigureOut">
              <a:rPr lang="en-US" smtClean="0"/>
              <a:pPr/>
              <a:t>7/29/2016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8C841-9DEA-42DD-8C18-01D9185B2A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56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0CF9-D666-47AB-B9B0-05989B551EF9}" type="datetimeFigureOut">
              <a:rPr lang="en-US" smtClean="0"/>
              <a:pPr/>
              <a:t>7/29/2016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8C841-9DEA-42DD-8C18-01D9185B2A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29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0CF9-D666-47AB-B9B0-05989B551EF9}" type="datetimeFigureOut">
              <a:rPr lang="en-US" smtClean="0"/>
              <a:pPr/>
              <a:t>7/29/2016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8C841-9DEA-42DD-8C18-01D9185B2A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688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0CF9-D666-47AB-B9B0-05989B551EF9}" type="datetimeFigureOut">
              <a:rPr lang="en-US" smtClean="0"/>
              <a:pPr/>
              <a:t>7/29/2016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8C841-9DEA-42DD-8C18-01D9185B2A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546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0CF9-D666-47AB-B9B0-05989B551EF9}" type="datetimeFigureOut">
              <a:rPr lang="en-US" smtClean="0"/>
              <a:pPr/>
              <a:t>7/29/2016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8C841-9DEA-42DD-8C18-01D9185B2A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349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0CF9-D666-47AB-B9B0-05989B551EF9}" type="datetimeFigureOut">
              <a:rPr lang="en-US" smtClean="0"/>
              <a:pPr/>
              <a:t>7/29/2016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8C841-9DEA-42DD-8C18-01D9185B2A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630044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0CF9-D666-47AB-B9B0-05989B551EF9}" type="datetimeFigureOut">
              <a:rPr lang="en-US" smtClean="0"/>
              <a:pPr/>
              <a:t>7/29/2016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8C841-9DEA-42DD-8C18-01D9185B2A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5687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0CF9-D666-47AB-B9B0-05989B551EF9}" type="datetimeFigureOut">
              <a:rPr lang="en-US" smtClean="0"/>
              <a:pPr/>
              <a:t>7/29/2016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8C841-9DEA-42DD-8C18-01D9185B2A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4124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0CF9-D666-47AB-B9B0-05989B551EF9}" type="datetimeFigureOut">
              <a:rPr lang="en-US" smtClean="0"/>
              <a:pPr/>
              <a:t>7/29/2016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8C841-9DEA-42DD-8C18-01D9185B2A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523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0CF9-D666-47AB-B9B0-05989B551EF9}" type="datetimeFigureOut">
              <a:rPr lang="en-US" smtClean="0"/>
              <a:pPr/>
              <a:t>7/29/2016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8C841-9DEA-42DD-8C18-01D9185B2A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8785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0CF9-D666-47AB-B9B0-05989B551EF9}" type="datetimeFigureOut">
              <a:rPr lang="en-US" smtClean="0"/>
              <a:pPr/>
              <a:t>7/29/2016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8C841-9DEA-42DD-8C18-01D9185B2A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642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CBC0CF9-D666-47AB-B9B0-05989B551EF9}" type="datetimeFigureOut">
              <a:rPr lang="en-US" smtClean="0"/>
              <a:pPr/>
              <a:t>7/29/2016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8C841-9DEA-42DD-8C18-01D9185B2A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7674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  <p:sldLayoutId id="2147483776" r:id="rId15"/>
    <p:sldLayoutId id="2147483777" r:id="rId16"/>
    <p:sldLayoutId id="2147483778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storianpsych.info/ap-european-history/" TargetMode="External"/><Relationship Id="rId2" Type="http://schemas.openxmlformats.org/officeDocument/2006/relationships/hyperlink" Target="http://www.astorianpsych.info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audio" Target="../media/audio1.wav"/><Relationship Id="rId7" Type="http://schemas.openxmlformats.org/officeDocument/2006/relationships/image" Target="../media/image7.png"/><Relationship Id="rId12" Type="http://schemas.openxmlformats.org/officeDocument/2006/relationships/hyperlink" Target="fscstart%20/hmt%20/3%20101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audio" Target="../media/audio2.wav"/><Relationship Id="rId7" Type="http://schemas.openxmlformats.org/officeDocument/2006/relationships/image" Target="../media/image7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slide" Target="slide18.xml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AP European History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Introduction and Background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/>
          <a:lstStyle/>
          <a:p>
            <a:r>
              <a:rPr lang="en-US" dirty="0" smtClean="0"/>
              <a:t>Agenda: Day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4336"/>
          </a:xfrm>
        </p:spPr>
        <p:txBody>
          <a:bodyPr>
            <a:normAutofit fontScale="92500" lnSpcReduction="10000"/>
          </a:bodyPr>
          <a:lstStyle/>
          <a:p>
            <a:pPr marL="624078" indent="-514350">
              <a:buFont typeface="+mj-lt"/>
              <a:buAutoNum type="arabicPeriod"/>
            </a:pPr>
            <a:r>
              <a:rPr lang="en-US" dirty="0" smtClean="0"/>
              <a:t>Welcome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Meet your teacher (you already know me, I’m sure)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How this class will be for you: Hard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Themes of AP Euro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The AP Test overview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Syllabus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Book overview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Semester schedule overview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Websites overview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Questions?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Homework: </a:t>
            </a:r>
          </a:p>
          <a:p>
            <a:pPr marL="916686" lvl="1" indent="-514350"/>
            <a:r>
              <a:rPr lang="en-US" dirty="0" smtClean="0"/>
              <a:t>Start Reading Chapter 11</a:t>
            </a:r>
          </a:p>
          <a:p>
            <a:pPr marL="916686" lvl="1" indent="-514350"/>
            <a:r>
              <a:rPr lang="en-US" dirty="0" smtClean="0"/>
              <a:t>10 Questions from </a:t>
            </a:r>
            <a:r>
              <a:rPr lang="en-US" i="1" dirty="0" smtClean="0"/>
              <a:t>Europe After the Black Death</a:t>
            </a:r>
          </a:p>
          <a:p>
            <a:pPr marL="916686" lvl="1" indent="-514350"/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Themes of AP Euro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600" dirty="0" smtClean="0"/>
              <a:t>Interaction of Europe and the World</a:t>
            </a:r>
          </a:p>
          <a:p>
            <a:r>
              <a:rPr lang="en-US" sz="3600" dirty="0" smtClean="0"/>
              <a:t>Poverty and Prosperity</a:t>
            </a:r>
          </a:p>
          <a:p>
            <a:r>
              <a:rPr lang="en-US" sz="3600" dirty="0" smtClean="0"/>
              <a:t>Objective Knowledge and Subjective Visions</a:t>
            </a:r>
          </a:p>
          <a:p>
            <a:r>
              <a:rPr lang="en-US" sz="3600" dirty="0" smtClean="0"/>
              <a:t>States and Other Institutions of Power</a:t>
            </a:r>
          </a:p>
          <a:p>
            <a:r>
              <a:rPr lang="en-US" sz="3600" dirty="0" smtClean="0"/>
              <a:t>Individual and Society</a:t>
            </a:r>
            <a:endParaRPr lang="en-US" sz="3600" dirty="0"/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AP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55 minute/80 question M/C (1450-today) – 40%</a:t>
            </a:r>
          </a:p>
          <a:p>
            <a:pPr lvl="1"/>
            <a:r>
              <a:rPr lang="en-US" dirty="0" smtClean="0"/>
              <a:t>½ to French Rev/Napoleon</a:t>
            </a:r>
          </a:p>
          <a:p>
            <a:pPr lvl="1"/>
            <a:r>
              <a:rPr lang="en-US" dirty="0" smtClean="0"/>
              <a:t>½ after…(1/4 19th and ¼ 20</a:t>
            </a:r>
            <a:r>
              <a:rPr lang="en-US" baseline="30000" dirty="0" smtClean="0"/>
              <a:t>th</a:t>
            </a:r>
            <a:r>
              <a:rPr lang="en-US" dirty="0" smtClean="0"/>
              <a:t>)</a:t>
            </a:r>
          </a:p>
          <a:p>
            <a:r>
              <a:rPr lang="en-US" dirty="0" smtClean="0"/>
              <a:t>Short Answer: 50 Minutes – 20%</a:t>
            </a:r>
          </a:p>
          <a:p>
            <a:r>
              <a:rPr lang="en-US" dirty="0" smtClean="0"/>
              <a:t>Free Response:</a:t>
            </a:r>
          </a:p>
          <a:p>
            <a:pPr lvl="1"/>
            <a:r>
              <a:rPr lang="en-US" dirty="0" smtClean="0"/>
              <a:t>55 minute DBQ – 25%</a:t>
            </a:r>
          </a:p>
          <a:p>
            <a:pPr lvl="1"/>
            <a:r>
              <a:rPr lang="en-US" dirty="0" smtClean="0"/>
              <a:t>35 Minute Free Response – 15%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My website: </a:t>
            </a:r>
            <a:r>
              <a:rPr lang="en-US" dirty="0" smtClean="0">
                <a:hlinkClick r:id="rId2"/>
              </a:rPr>
              <a:t>http://www.astorianpsych.info</a:t>
            </a:r>
            <a:endParaRPr lang="en-US" dirty="0" smtClean="0"/>
          </a:p>
          <a:p>
            <a:pPr lvl="1"/>
            <a:r>
              <a:rPr lang="en-US" dirty="0" smtClean="0"/>
              <a:t>AP European History </a:t>
            </a:r>
            <a:r>
              <a:rPr lang="en-US" dirty="0"/>
              <a:t>main page: </a:t>
            </a:r>
            <a:r>
              <a:rPr lang="en-US" dirty="0">
                <a:hlinkClick r:id="rId3"/>
              </a:rPr>
              <a:t>https://astorianpsych.info/ap-european-history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pPr lvl="1"/>
            <a:r>
              <a:rPr lang="en-US" dirty="0" smtClean="0"/>
              <a:t>AP Euro drop down menu at the top of the screen/right side of the page</a:t>
            </a:r>
          </a:p>
          <a:p>
            <a:pPr lvl="2"/>
            <a:r>
              <a:rPr lang="en-US" dirty="0" smtClean="0"/>
              <a:t>Includes review materials, art resources, document readings, and a test calendar (project due dates will be announced when projects are assigned) 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Homework Assignment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None/>
            </a:pPr>
            <a:r>
              <a:rPr lang="en-US" dirty="0" smtClean="0"/>
              <a:t>Homework: </a:t>
            </a:r>
          </a:p>
          <a:p>
            <a:pPr marL="916686" lvl="1" indent="-514350"/>
            <a:r>
              <a:rPr lang="en-US" dirty="0" smtClean="0"/>
              <a:t>Show your parents your syllabus</a:t>
            </a:r>
          </a:p>
          <a:p>
            <a:pPr marL="916686" lvl="1" indent="-514350"/>
            <a:r>
              <a:rPr lang="en-US" dirty="0" smtClean="0"/>
              <a:t>Start reading chapter 11</a:t>
            </a:r>
          </a:p>
          <a:p>
            <a:pPr marL="916686" lvl="1" indent="-514350"/>
            <a:r>
              <a:rPr lang="en-US" dirty="0" smtClean="0"/>
              <a:t>Come up with 10 questions for Wednesday’s class discussion</a:t>
            </a:r>
          </a:p>
          <a:p>
            <a:pPr marL="916686" lvl="1" indent="-514350"/>
            <a:r>
              <a:rPr lang="en-US" dirty="0" smtClean="0"/>
              <a:t>Write down any questions you have over the readings in general</a:t>
            </a:r>
          </a:p>
          <a:p>
            <a:pPr marL="916686" lvl="1" indent="-514350"/>
            <a:r>
              <a:rPr lang="en-US" dirty="0" smtClean="0"/>
              <a:t>Make sure you read </a:t>
            </a:r>
            <a:r>
              <a:rPr lang="en-US" i="1" dirty="0" smtClean="0"/>
              <a:t>History: A Short Introduction</a:t>
            </a:r>
            <a:r>
              <a:rPr lang="en-US" dirty="0" smtClean="0"/>
              <a:t> by Monday</a:t>
            </a:r>
          </a:p>
          <a:p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Day 2: Setting the Stage—Late Medieval Europe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21936"/>
          </a:xfrm>
        </p:spPr>
        <p:txBody>
          <a:bodyPr>
            <a:normAutofit/>
          </a:bodyPr>
          <a:lstStyle/>
          <a:p>
            <a:pPr marL="624078" indent="-514350"/>
            <a:r>
              <a:rPr lang="en-US" dirty="0" smtClean="0"/>
              <a:t>What were the historical origins of medieval Europe?</a:t>
            </a:r>
          </a:p>
          <a:p>
            <a:pPr marL="624078" indent="-514350"/>
            <a:r>
              <a:rPr lang="en-US" dirty="0" smtClean="0"/>
              <a:t>What were the diplomatic/international forms in medieval Europe?</a:t>
            </a:r>
          </a:p>
          <a:p>
            <a:pPr marL="624078" indent="-514350"/>
            <a:r>
              <a:rPr lang="en-US" dirty="0" smtClean="0"/>
              <a:t>What was the political system in medieval Europe?</a:t>
            </a:r>
          </a:p>
          <a:p>
            <a:pPr marL="624078" indent="-514350"/>
            <a:r>
              <a:rPr lang="en-US" dirty="0" smtClean="0"/>
              <a:t>What was the economic system in medieval Europe?</a:t>
            </a:r>
          </a:p>
          <a:p>
            <a:pPr marL="624078" indent="-514350"/>
            <a:r>
              <a:rPr lang="en-US" dirty="0" smtClean="0"/>
              <a:t>What was the role of the Church in medieval Europe?</a:t>
            </a:r>
          </a:p>
          <a:p>
            <a:pPr marL="624078" indent="-514350"/>
            <a:r>
              <a:rPr lang="en-US" dirty="0" smtClean="0"/>
              <a:t>What was the role/form of the state?</a:t>
            </a:r>
          </a:p>
          <a:p>
            <a:pPr marL="624078" indent="-514350"/>
            <a:r>
              <a:rPr lang="en-US" dirty="0" smtClean="0"/>
              <a:t>What were women’s roles?</a:t>
            </a:r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lemontree.hu/egyebkep/linkkep/history/map/europa/1400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457200"/>
            <a:ext cx="7734537" cy="61722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Late Medieval Europe: The West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2600" dirty="0" smtClean="0"/>
              <a:t>Spain </a:t>
            </a:r>
          </a:p>
          <a:p>
            <a:pPr lvl="1"/>
            <a:r>
              <a:rPr lang="en-US" sz="2100" i="1" dirty="0" err="1" smtClean="0"/>
              <a:t>Reconquist</a:t>
            </a:r>
            <a:r>
              <a:rPr lang="en-US" sz="2100" dirty="0" err="1" smtClean="0"/>
              <a:t>a</a:t>
            </a:r>
            <a:endParaRPr lang="en-US" sz="2100" dirty="0" smtClean="0"/>
          </a:p>
          <a:p>
            <a:pPr lvl="1"/>
            <a:r>
              <a:rPr lang="en-US" sz="2100" dirty="0" smtClean="0"/>
              <a:t>Defeat of Grenada (1492)</a:t>
            </a:r>
          </a:p>
          <a:p>
            <a:pPr lvl="1"/>
            <a:r>
              <a:rPr lang="en-US" sz="2100" dirty="0" smtClean="0"/>
              <a:t>Merging of Castile and Aragon</a:t>
            </a:r>
          </a:p>
          <a:p>
            <a:r>
              <a:rPr lang="en-US" sz="2600" dirty="0" smtClean="0"/>
              <a:t>France: </a:t>
            </a:r>
            <a:endParaRPr lang="en-US" sz="2100" dirty="0" smtClean="0"/>
          </a:p>
          <a:p>
            <a:pPr lvl="1"/>
            <a:r>
              <a:rPr lang="en-US" sz="2100" dirty="0" smtClean="0"/>
              <a:t>English kings or </a:t>
            </a:r>
            <a:r>
              <a:rPr lang="en-US" sz="2100" dirty="0" err="1" smtClean="0"/>
              <a:t>Burgundian</a:t>
            </a:r>
            <a:r>
              <a:rPr lang="en-US" sz="2100" dirty="0" smtClean="0"/>
              <a:t> dukes dominate much of the land</a:t>
            </a:r>
          </a:p>
          <a:p>
            <a:pPr lvl="1"/>
            <a:r>
              <a:rPr lang="en-US" sz="2100" dirty="0" smtClean="0"/>
              <a:t>French kings gaining power through period</a:t>
            </a:r>
          </a:p>
          <a:p>
            <a:r>
              <a:rPr lang="en-US" sz="2600" dirty="0" smtClean="0"/>
              <a:t>England </a:t>
            </a:r>
          </a:p>
          <a:p>
            <a:pPr lvl="1"/>
            <a:r>
              <a:rPr lang="en-US" sz="2100" dirty="0" smtClean="0"/>
              <a:t>Magna </a:t>
            </a:r>
            <a:r>
              <a:rPr lang="en-US" sz="2100" dirty="0" err="1" smtClean="0"/>
              <a:t>Carta</a:t>
            </a:r>
            <a:r>
              <a:rPr lang="en-US" sz="2100" dirty="0" smtClean="0"/>
              <a:t> (1215) </a:t>
            </a:r>
          </a:p>
          <a:p>
            <a:pPr lvl="1"/>
            <a:r>
              <a:rPr lang="en-US" sz="2100" dirty="0" smtClean="0"/>
              <a:t>Parliament</a:t>
            </a:r>
          </a:p>
          <a:p>
            <a:pPr lvl="1"/>
            <a:r>
              <a:rPr lang="en-US" sz="2100" dirty="0" smtClean="0"/>
              <a:t>Strengthening of monarchy vs. nobles</a:t>
            </a:r>
          </a:p>
          <a:p>
            <a:endParaRPr lang="en-US" sz="2100" dirty="0" smtClean="0"/>
          </a:p>
          <a:p>
            <a:pPr lvl="1"/>
            <a:endParaRPr lang="en-US" sz="2600" dirty="0" smtClean="0"/>
          </a:p>
          <a:p>
            <a:endParaRPr lang="en-US" sz="2600" dirty="0" smtClean="0"/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2600" dirty="0" smtClean="0"/>
              <a:t>Germany</a:t>
            </a:r>
          </a:p>
          <a:p>
            <a:pPr lvl="1"/>
            <a:r>
              <a:rPr lang="en-US" sz="2100" dirty="0" smtClean="0"/>
              <a:t>Outside Roman Empire</a:t>
            </a:r>
          </a:p>
          <a:p>
            <a:pPr lvl="1"/>
            <a:r>
              <a:rPr lang="en-US" sz="2100" dirty="0" err="1" smtClean="0"/>
              <a:t>Ottonian</a:t>
            </a:r>
            <a:r>
              <a:rPr lang="en-US" sz="2100" dirty="0" smtClean="0"/>
              <a:t> German fragments</a:t>
            </a:r>
          </a:p>
          <a:p>
            <a:pPr lvl="1"/>
            <a:r>
              <a:rPr lang="en-US" sz="2100" dirty="0" smtClean="0"/>
              <a:t>Golden Bull of 1356=Electors</a:t>
            </a:r>
          </a:p>
          <a:p>
            <a:pPr lvl="1"/>
            <a:r>
              <a:rPr lang="en-US" sz="2100" dirty="0" smtClean="0"/>
              <a:t>Holy Roman Empire</a:t>
            </a:r>
          </a:p>
          <a:p>
            <a:pPr lvl="1"/>
            <a:r>
              <a:rPr lang="en-US" sz="2100" dirty="0" smtClean="0"/>
              <a:t>300+ states</a:t>
            </a:r>
          </a:p>
          <a:p>
            <a:pPr lvl="1"/>
            <a:r>
              <a:rPr lang="en-US" sz="2500" dirty="0" smtClean="0"/>
              <a:t>Emperors have little power</a:t>
            </a:r>
          </a:p>
          <a:p>
            <a:r>
              <a:rPr lang="en-US" sz="2600" dirty="0" smtClean="0"/>
              <a:t>Italy</a:t>
            </a:r>
            <a:endParaRPr lang="en-US" sz="2800" dirty="0" smtClean="0"/>
          </a:p>
          <a:p>
            <a:pPr lvl="1"/>
            <a:r>
              <a:rPr lang="en-US" sz="2100" dirty="0" smtClean="0"/>
              <a:t>Communes</a:t>
            </a:r>
          </a:p>
          <a:p>
            <a:pPr lvl="1"/>
            <a:r>
              <a:rPr lang="en-US" sz="2100" dirty="0" smtClean="0"/>
              <a:t>Combat German (north)/papal (south) domination</a:t>
            </a:r>
          </a:p>
          <a:p>
            <a:pPr lvl="1"/>
            <a:r>
              <a:rPr lang="en-US" sz="2100" dirty="0" smtClean="0"/>
              <a:t>Social strife</a:t>
            </a:r>
          </a:p>
          <a:p>
            <a:pPr lvl="1"/>
            <a:r>
              <a:rPr lang="en-US" sz="2100" dirty="0" smtClean="0"/>
              <a:t>Most end up despotic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/>
          <a:lstStyle/>
          <a:p>
            <a:r>
              <a:rPr lang="en-US" dirty="0" smtClean="0"/>
              <a:t>The East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5053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Lithuania and Poland</a:t>
            </a:r>
          </a:p>
          <a:p>
            <a:pPr lvl="1"/>
            <a:r>
              <a:rPr lang="en-US" dirty="0" smtClean="0"/>
              <a:t>Coalesce into powerful kingdoms</a:t>
            </a:r>
          </a:p>
          <a:p>
            <a:pPr lvl="1"/>
            <a:r>
              <a:rPr lang="en-US" sz="2800" dirty="0" smtClean="0"/>
              <a:t>Assemblies more important than royal south</a:t>
            </a:r>
          </a:p>
          <a:p>
            <a:r>
              <a:rPr lang="en-US" dirty="0" smtClean="0"/>
              <a:t>Russia (Muscovy) </a:t>
            </a:r>
          </a:p>
          <a:p>
            <a:pPr lvl="1"/>
            <a:r>
              <a:rPr lang="en-US" dirty="0" smtClean="0"/>
              <a:t>Throws off Mongol rule (1243-1480) and begins to acquire huge sections of land </a:t>
            </a:r>
          </a:p>
          <a:p>
            <a:pPr lvl="1"/>
            <a:r>
              <a:rPr lang="en-US" dirty="0" smtClean="0"/>
              <a:t>Nobles retain much power</a:t>
            </a:r>
          </a:p>
          <a:p>
            <a:pPr lvl="1"/>
            <a:r>
              <a:rPr lang="en-US" dirty="0" smtClean="0"/>
              <a:t>Orthodox</a:t>
            </a:r>
          </a:p>
          <a:p>
            <a:r>
              <a:rPr lang="en-US" dirty="0" smtClean="0"/>
              <a:t>Byzantine (Roman) Empire falling to Islamic forces</a:t>
            </a:r>
          </a:p>
          <a:p>
            <a:pPr lvl="1"/>
            <a:r>
              <a:rPr lang="en-US" dirty="0" smtClean="0"/>
              <a:t>Fall of Balkans to Muslim Ottomans</a:t>
            </a:r>
          </a:p>
          <a:p>
            <a:pPr lvl="1"/>
            <a:r>
              <a:rPr lang="en-US" dirty="0" smtClean="0"/>
              <a:t>1453: Fall of Constantinople</a:t>
            </a:r>
          </a:p>
          <a:p>
            <a:pPr lvl="1"/>
            <a:r>
              <a:rPr lang="en-US" dirty="0" smtClean="0"/>
              <a:t>Ottoman conquest of most SE Europe 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3505200" cy="1066800"/>
          </a:xfrm>
        </p:spPr>
        <p:txBody>
          <a:bodyPr/>
          <a:lstStyle/>
          <a:p>
            <a:r>
              <a:rPr lang="en-US" dirty="0" smtClean="0"/>
              <a:t>Feudalism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3505200" cy="4325112"/>
          </a:xfrm>
        </p:spPr>
        <p:txBody>
          <a:bodyPr/>
          <a:lstStyle/>
          <a:p>
            <a:r>
              <a:rPr lang="en-US" dirty="0" smtClean="0"/>
              <a:t>Medieval social structure</a:t>
            </a:r>
            <a:endParaRPr lang="en-US" dirty="0"/>
          </a:p>
        </p:txBody>
      </p:sp>
      <p:pic>
        <p:nvPicPr>
          <p:cNvPr id="1026" name="Picture 2" descr="http://publish.uwo.ca/~dmann/Feudalism%2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0"/>
            <a:ext cx="2505840" cy="6770833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Feudalism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Basic Feudalism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Developed as reaction to breakdown of law and order around 980-1030.</a:t>
            </a:r>
          </a:p>
          <a:p>
            <a:r>
              <a:rPr lang="en-US" dirty="0" smtClean="0"/>
              <a:t>Overwhelmingly tied to agricultural economy. </a:t>
            </a:r>
          </a:p>
          <a:p>
            <a:r>
              <a:rPr lang="en-US" dirty="0" smtClean="0"/>
              <a:t>Ideally:</a:t>
            </a:r>
          </a:p>
          <a:p>
            <a:pPr lvl="1"/>
            <a:r>
              <a:rPr lang="en-US" dirty="0" smtClean="0"/>
              <a:t>King to lord</a:t>
            </a:r>
          </a:p>
          <a:p>
            <a:pPr lvl="1"/>
            <a:r>
              <a:rPr lang="en-US" dirty="0" smtClean="0"/>
              <a:t>Lord to vassal</a:t>
            </a:r>
          </a:p>
          <a:p>
            <a:pPr lvl="1"/>
            <a:r>
              <a:rPr lang="en-US" dirty="0" smtClean="0"/>
              <a:t>Vassal to peasant</a:t>
            </a:r>
          </a:p>
          <a:p>
            <a:r>
              <a:rPr lang="en-US" dirty="0" smtClean="0"/>
              <a:t>Never as tidy as presented…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Waning of feudalism in 14</a:t>
            </a:r>
            <a:r>
              <a:rPr lang="en-US" baseline="30000" dirty="0" smtClean="0"/>
              <a:t>th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Rule: As central ruler strength increases, feudalism decreases</a:t>
            </a:r>
          </a:p>
          <a:p>
            <a:pPr lvl="1"/>
            <a:r>
              <a:rPr lang="en-US" dirty="0" smtClean="0"/>
              <a:t>Most evident in West (France, England)</a:t>
            </a:r>
          </a:p>
          <a:p>
            <a:r>
              <a:rPr lang="en-US" dirty="0" smtClean="0"/>
              <a:t>Money economy diminishes feudal relations</a:t>
            </a:r>
          </a:p>
          <a:p>
            <a:r>
              <a:rPr lang="en-US" dirty="0" smtClean="0"/>
              <a:t>Black Death destroys these connections 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voic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457200"/>
            <a:ext cx="4457700" cy="704850"/>
          </a:xfrm>
          <a:prstGeom prst="rect">
            <a:avLst/>
          </a:prstGeom>
          <a:noFill/>
        </p:spPr>
      </p:pic>
      <p:pic>
        <p:nvPicPr>
          <p:cNvPr id="15365" name="Picture 5" descr="GWH-exit">
            <a:hlinkClick r:id="" action="ppaction://hlinkshowjump?jump=endshow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7163" y="6462713"/>
            <a:ext cx="393700" cy="388937"/>
          </a:xfrm>
          <a:prstGeom prst="rect">
            <a:avLst/>
          </a:prstGeom>
          <a:noFill/>
        </p:spPr>
      </p:pic>
      <p:pic>
        <p:nvPicPr>
          <p:cNvPr id="15366" name="Picture 6" descr="GWH-speak off">
            <a:hlinkClick r:id="" action="ppaction://noaction" highlightClick="1" endSnd="1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02500" y="6462713"/>
            <a:ext cx="393700" cy="388937"/>
          </a:xfrm>
          <a:prstGeom prst="rect">
            <a:avLst/>
          </a:prstGeom>
          <a:noFill/>
        </p:spPr>
      </p:pic>
      <p:pic>
        <p:nvPicPr>
          <p:cNvPr id="15367" name="Picture 7" descr="GWH-speak on">
            <a:hlinkClick r:id="" action="ppaction://noaction" highlightClick="1">
              <a:snd r:embed="rId3" name="HMT_116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00863" y="6462713"/>
            <a:ext cx="393700" cy="388937"/>
          </a:xfrm>
          <a:prstGeom prst="rect">
            <a:avLst/>
          </a:prstGeom>
          <a:noFill/>
        </p:spPr>
      </p:pic>
      <p:pic>
        <p:nvPicPr>
          <p:cNvPr id="15368" name="Picture 8" descr="GWH-back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97838" y="6459538"/>
            <a:ext cx="393700" cy="388937"/>
          </a:xfrm>
          <a:prstGeom prst="rect">
            <a:avLst/>
          </a:prstGeom>
          <a:noFill/>
        </p:spPr>
      </p:pic>
      <p:pic>
        <p:nvPicPr>
          <p:cNvPr id="15369" name="Picture 9" descr="GWH-next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2650" y="6459538"/>
            <a:ext cx="393700" cy="388937"/>
          </a:xfrm>
          <a:prstGeom prst="rect">
            <a:avLst/>
          </a:prstGeom>
          <a:noFill/>
        </p:spPr>
      </p:pic>
      <p:pic>
        <p:nvPicPr>
          <p:cNvPr id="15370" name="Picture 10" descr="GWH-Bback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705725" y="6462713"/>
            <a:ext cx="393700" cy="388937"/>
          </a:xfrm>
          <a:prstGeom prst="rect">
            <a:avLst/>
          </a:prstGeom>
          <a:noFill/>
        </p:spPr>
      </p:pic>
      <p:pic>
        <p:nvPicPr>
          <p:cNvPr id="15377" name="Picture 17" descr="p116-photo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invGray">
          <a:xfrm>
            <a:off x="2667000" y="1219200"/>
            <a:ext cx="3336925" cy="5146675"/>
          </a:xfrm>
          <a:prstGeom prst="rect">
            <a:avLst/>
          </a:prstGeom>
          <a:noFill/>
        </p:spPr>
      </p:pic>
      <p:pic>
        <p:nvPicPr>
          <p:cNvPr id="15378" name="Picture 18" descr="windows_help">
            <a:hlinkClick r:id="rId12" action="ppaction://program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080125" y="6462713"/>
            <a:ext cx="393700" cy="3556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MT_11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2514600" cy="1066800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Manorialism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2438400" cy="4325112"/>
          </a:xfrm>
        </p:spPr>
        <p:txBody>
          <a:bodyPr/>
          <a:lstStyle/>
          <a:p>
            <a:r>
              <a:rPr lang="en-US" dirty="0" smtClean="0"/>
              <a:t>Medieval economic system – the manor was the center of the economic universe</a:t>
            </a:r>
          </a:p>
          <a:p>
            <a:r>
              <a:rPr lang="en-US" dirty="0" smtClean="0"/>
              <a:t>Derived from late Roman society when trust in gov’t/cities was lost</a:t>
            </a:r>
            <a:endParaRPr lang="en-US" dirty="0"/>
          </a:p>
        </p:txBody>
      </p:sp>
      <p:pic>
        <p:nvPicPr>
          <p:cNvPr id="20482" name="Picture 2" descr="http://wpcontent.answcdn.com/wikipedia/commons/thumb/7/7a/Les_Tr%C3%A8s_Riches_Heures_du_duc_de_Berry_mars.jpg/260px-Les_Tr%C3%A8s_Riches_Heures_du_duc_de_Berry_ma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609600"/>
            <a:ext cx="3492500" cy="5641733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/>
          <a:lstStyle/>
          <a:p>
            <a:r>
              <a:rPr lang="en-US" dirty="0" smtClean="0"/>
              <a:t>Late medieval economics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Agricultural economy</a:t>
            </a:r>
          </a:p>
          <a:p>
            <a:pPr lvl="1"/>
            <a:r>
              <a:rPr lang="en-US" dirty="0" smtClean="0"/>
              <a:t>Serfdom and free peasantry (Can tax peasants)</a:t>
            </a:r>
          </a:p>
          <a:p>
            <a:pPr lvl="1"/>
            <a:r>
              <a:rPr lang="en-US" dirty="0" smtClean="0"/>
              <a:t>Urban/town growth encourages cash-crop farming</a:t>
            </a:r>
          </a:p>
          <a:p>
            <a:pPr lvl="2"/>
            <a:r>
              <a:rPr lang="en-US" dirty="0" smtClean="0"/>
              <a:t>Down with serfdom</a:t>
            </a:r>
          </a:p>
          <a:p>
            <a:pPr lvl="1"/>
            <a:r>
              <a:rPr lang="en-US" dirty="0" smtClean="0"/>
              <a:t>Three-field system=Increased yields, decline  of smaller farms</a:t>
            </a:r>
          </a:p>
          <a:p>
            <a:pPr lvl="1"/>
            <a:r>
              <a:rPr lang="en-US" dirty="0" smtClean="0"/>
              <a:t>As peasants are freed=increased production and yields</a:t>
            </a:r>
          </a:p>
          <a:p>
            <a:r>
              <a:rPr lang="en-US" dirty="0" smtClean="0"/>
              <a:t>Growth of urban areas/skilled workers</a:t>
            </a:r>
          </a:p>
          <a:p>
            <a:pPr lvl="1"/>
            <a:r>
              <a:rPr lang="en-US" dirty="0" smtClean="0"/>
              <a:t>Guilds</a:t>
            </a:r>
          </a:p>
          <a:p>
            <a:r>
              <a:rPr lang="en-US" dirty="0" smtClean="0"/>
              <a:t>Increased trade and manufacturing</a:t>
            </a:r>
          </a:p>
          <a:p>
            <a:pPr lvl="1"/>
            <a:r>
              <a:rPr lang="en-US" dirty="0" smtClean="0"/>
              <a:t>Money economy</a:t>
            </a:r>
          </a:p>
          <a:p>
            <a:pPr lvl="1"/>
            <a:r>
              <a:rPr lang="en-US" dirty="0" smtClean="0"/>
              <a:t>Increased credit and banking; importance?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1981200" cy="10668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Church</a:t>
            </a:r>
            <a:endParaRPr lang="en-US" sz="3200" dirty="0"/>
          </a:p>
        </p:txBody>
      </p:sp>
      <p:pic>
        <p:nvPicPr>
          <p:cNvPr id="4" name="Picture 4" descr="charlemagne_coron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304800"/>
            <a:ext cx="6101073" cy="62484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/>
          <a:lstStyle/>
          <a:p>
            <a:r>
              <a:rPr lang="en-US" dirty="0" smtClean="0"/>
              <a:t>The Late Medieval Roman Church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5053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Central theme: Secular or Papal rule?</a:t>
            </a:r>
          </a:p>
          <a:p>
            <a:r>
              <a:rPr lang="en-US" dirty="0" smtClean="0"/>
              <a:t>Separate legal system for clerics</a:t>
            </a:r>
          </a:p>
          <a:p>
            <a:r>
              <a:rPr lang="en-US" dirty="0" smtClean="0"/>
              <a:t>Monasteries, bishops acquire land, wealth</a:t>
            </a:r>
          </a:p>
          <a:p>
            <a:r>
              <a:rPr lang="en-US" dirty="0" smtClean="0"/>
              <a:t>Expansion of legal and financial systems</a:t>
            </a:r>
          </a:p>
          <a:p>
            <a:pPr lvl="1"/>
            <a:r>
              <a:rPr lang="en-US" dirty="0" smtClean="0"/>
              <a:t>College of Cardinals emerges as a “senate”</a:t>
            </a:r>
          </a:p>
          <a:p>
            <a:pPr lvl="1"/>
            <a:r>
              <a:rPr lang="en-US" dirty="0" smtClean="0"/>
              <a:t>Legal and financial machinery collect revenues and adjudicate controversies</a:t>
            </a:r>
          </a:p>
          <a:p>
            <a:r>
              <a:rPr lang="en-US" dirty="0" smtClean="0"/>
              <a:t>Disciplinary mechanisms:</a:t>
            </a:r>
          </a:p>
          <a:p>
            <a:pPr lvl="1"/>
            <a:r>
              <a:rPr lang="en-US" dirty="0" smtClean="0"/>
              <a:t>Excommunication</a:t>
            </a:r>
          </a:p>
          <a:p>
            <a:pPr lvl="2"/>
            <a:r>
              <a:rPr lang="en-US" dirty="0" smtClean="0"/>
              <a:t>Individual excluded from the sacraments</a:t>
            </a:r>
          </a:p>
          <a:p>
            <a:pPr lvl="1"/>
            <a:r>
              <a:rPr lang="en-US" dirty="0" smtClean="0"/>
              <a:t>Interdict</a:t>
            </a:r>
          </a:p>
          <a:p>
            <a:pPr lvl="2"/>
            <a:r>
              <a:rPr lang="en-US" dirty="0" smtClean="0"/>
              <a:t>Denial of sacraments to a region</a:t>
            </a:r>
          </a:p>
          <a:p>
            <a:pPr lvl="1"/>
            <a:r>
              <a:rPr lang="en-US" dirty="0" smtClean="0"/>
              <a:t>Inquisition</a:t>
            </a:r>
          </a:p>
          <a:p>
            <a:pPr lvl="2"/>
            <a:r>
              <a:rPr lang="en-US" dirty="0" smtClean="0"/>
              <a:t>Formal judicial procedure to correct heresy</a:t>
            </a:r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DF04-01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9" name="Picture 3" descr="voic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457200"/>
            <a:ext cx="4457700" cy="704850"/>
          </a:xfrm>
          <a:prstGeom prst="rect">
            <a:avLst/>
          </a:prstGeom>
          <a:noFill/>
        </p:spPr>
      </p:pic>
      <p:pic>
        <p:nvPicPr>
          <p:cNvPr id="70660" name="Picture 4" descr="GWH-exit">
            <a:hlinkClick r:id="" action="ppaction://hlinkshowjump?jump=endshow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7163" y="6462713"/>
            <a:ext cx="393700" cy="388937"/>
          </a:xfrm>
          <a:prstGeom prst="rect">
            <a:avLst/>
          </a:prstGeom>
          <a:noFill/>
        </p:spPr>
      </p:pic>
      <p:pic>
        <p:nvPicPr>
          <p:cNvPr id="70661" name="Picture 5" descr="GWH-speak off">
            <a:hlinkClick r:id="" action="ppaction://noaction" highlightClick="1" endSnd="1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02500" y="6462713"/>
            <a:ext cx="393700" cy="388937"/>
          </a:xfrm>
          <a:prstGeom prst="rect">
            <a:avLst/>
          </a:prstGeom>
          <a:noFill/>
        </p:spPr>
      </p:pic>
      <p:pic>
        <p:nvPicPr>
          <p:cNvPr id="70662" name="Picture 6" descr="GWH-speak on">
            <a:hlinkClick r:id="" action="ppaction://noaction" highlightClick="1">
              <a:snd r:embed="rId3" name="HMT_129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00863" y="6462713"/>
            <a:ext cx="393700" cy="388937"/>
          </a:xfrm>
          <a:prstGeom prst="rect">
            <a:avLst/>
          </a:prstGeom>
          <a:noFill/>
        </p:spPr>
      </p:pic>
      <p:pic>
        <p:nvPicPr>
          <p:cNvPr id="70663" name="Picture 7" descr="GWH-back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97838" y="6459538"/>
            <a:ext cx="393700" cy="388937"/>
          </a:xfrm>
          <a:prstGeom prst="rect">
            <a:avLst/>
          </a:prstGeom>
          <a:noFill/>
        </p:spPr>
      </p:pic>
      <p:pic>
        <p:nvPicPr>
          <p:cNvPr id="70664" name="Picture 8" descr="GWH-next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2650" y="6459538"/>
            <a:ext cx="393700" cy="388937"/>
          </a:xfrm>
          <a:prstGeom prst="rect">
            <a:avLst/>
          </a:prstGeom>
          <a:noFill/>
        </p:spPr>
      </p:pic>
      <p:pic>
        <p:nvPicPr>
          <p:cNvPr id="70665" name="Picture 9" descr="GWH-Bback">
            <a:hlinkClick r:id="rId10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705725" y="6462713"/>
            <a:ext cx="393700" cy="388937"/>
          </a:xfrm>
          <a:prstGeom prst="rect">
            <a:avLst/>
          </a:prstGeom>
          <a:noFill/>
        </p:spPr>
      </p:pic>
      <p:pic>
        <p:nvPicPr>
          <p:cNvPr id="70666" name="Picture 10" descr="p129-photo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057400" y="990600"/>
            <a:ext cx="5475288" cy="542925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0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706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MT_12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/>
          <a:lstStyle/>
          <a:p>
            <a:r>
              <a:rPr lang="en-US" dirty="0" smtClean="0"/>
              <a:t>Broad Trends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50536"/>
          </a:xfrm>
        </p:spPr>
        <p:txBody>
          <a:bodyPr>
            <a:normAutofit/>
          </a:bodyPr>
          <a:lstStyle/>
          <a:p>
            <a:r>
              <a:rPr lang="en-US" dirty="0" smtClean="0"/>
              <a:t>Single great political/military event: Hundred Years’ War</a:t>
            </a:r>
          </a:p>
          <a:p>
            <a:r>
              <a:rPr lang="en-US" sz="2400" dirty="0" smtClean="0"/>
              <a:t>G</a:t>
            </a:r>
            <a:r>
              <a:rPr lang="en-US" dirty="0" smtClean="0"/>
              <a:t>reatest social calamity: The Black Death (1347-1350)</a:t>
            </a:r>
          </a:p>
          <a:p>
            <a:r>
              <a:rPr lang="en-US" dirty="0" smtClean="0"/>
              <a:t>Disastrous period for Church</a:t>
            </a:r>
          </a:p>
          <a:p>
            <a:pPr lvl="1"/>
            <a:r>
              <a:rPr lang="en-US" sz="2400" dirty="0" smtClean="0"/>
              <a:t>Babylonian Captivity (Avignon Papacy—1309-1377)</a:t>
            </a:r>
          </a:p>
          <a:p>
            <a:pPr lvl="1"/>
            <a:r>
              <a:rPr lang="en-US" sz="2400" dirty="0" smtClean="0"/>
              <a:t>Great Schism (multiple Popes—1378-1417)</a:t>
            </a:r>
          </a:p>
          <a:p>
            <a:pPr lvl="1"/>
            <a:r>
              <a:rPr lang="en-US" sz="2400" dirty="0" smtClean="0"/>
              <a:t>Anticlericalism and beginnings of calls for reform</a:t>
            </a:r>
          </a:p>
          <a:p>
            <a:pPr lvl="2"/>
            <a:r>
              <a:rPr lang="en-US" sz="2200" dirty="0" smtClean="0"/>
              <a:t>Wycliffe &amp; </a:t>
            </a:r>
            <a:r>
              <a:rPr lang="en-US" sz="2200" dirty="0" err="1" smtClean="0"/>
              <a:t>Lollards</a:t>
            </a:r>
            <a:r>
              <a:rPr lang="en-US" sz="2200" dirty="0" smtClean="0"/>
              <a:t> in England</a:t>
            </a:r>
          </a:p>
          <a:p>
            <a:pPr lvl="2"/>
            <a:r>
              <a:rPr lang="en-US" sz="2200" dirty="0" smtClean="0"/>
              <a:t>Hus &amp; </a:t>
            </a:r>
            <a:r>
              <a:rPr lang="en-US" sz="2200" dirty="0" err="1" smtClean="0"/>
              <a:t>Hussites</a:t>
            </a:r>
            <a:r>
              <a:rPr lang="en-US" sz="2200" dirty="0" smtClean="0"/>
              <a:t> in Bohemia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users.moscow.com/khakimian/images/hundr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457200"/>
            <a:ext cx="6933311" cy="60198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Joan </a:t>
            </a:r>
            <a:r>
              <a:rPr lang="en-US" sz="2800" dirty="0" err="1" smtClean="0"/>
              <a:t>d’Arc</a:t>
            </a:r>
            <a:endParaRPr lang="en-US" sz="2800" dirty="0"/>
          </a:p>
        </p:txBody>
      </p:sp>
      <p:pic>
        <p:nvPicPr>
          <p:cNvPr id="34818" name="Picture 2" descr="http://scrapetv.com/News/News%20Pages/usa/images-4/joan-of-arc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026715" y="1447800"/>
            <a:ext cx="3022557" cy="4572000"/>
          </a:xfrm>
          <a:prstGeom prst="rect">
            <a:avLst/>
          </a:prstGeom>
          <a:noFill/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1600" dirty="0" smtClean="0"/>
              <a:t>16 year old leader of French army in later stages of the Hundred Years War</a:t>
            </a:r>
          </a:p>
          <a:p>
            <a:r>
              <a:rPr lang="en-US" sz="1600" dirty="0" smtClean="0"/>
              <a:t>Claimed to hear voices of saints/others claimed her to be mentally ill</a:t>
            </a:r>
          </a:p>
          <a:p>
            <a:r>
              <a:rPr lang="en-US" sz="1600" dirty="0" smtClean="0"/>
              <a:t>Burned at stake for witchcraft</a:t>
            </a:r>
          </a:p>
          <a:p>
            <a:r>
              <a:rPr lang="en-US" sz="1600" dirty="0" smtClean="0"/>
              <a:t>Not Noah’s wife</a:t>
            </a:r>
            <a:endParaRPr lang="en-US" sz="16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uncp.edu/home/rwb/hundred_years_war_ma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3280" y="0"/>
            <a:ext cx="576072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62000" y="838200"/>
            <a:ext cx="2286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France in the Hundred Years’ War: 1340-1456</a:t>
            </a:r>
            <a:endParaRPr lang="en-US" sz="32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Hundred Years’ War (1340-1453)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Three major causes: Control of Gascony, the Flemish cloth trade, contentions about the French succession</a:t>
            </a:r>
          </a:p>
          <a:p>
            <a:pPr lvl="1"/>
            <a:r>
              <a:rPr lang="en-US" dirty="0" smtClean="0"/>
              <a:t>Philip VI’s claim to the French throne was challenged by King Edward III</a:t>
            </a:r>
          </a:p>
          <a:p>
            <a:pPr lvl="1"/>
            <a:r>
              <a:rPr lang="en-US" dirty="0" smtClean="0"/>
              <a:t>Chivalry encouraged warfare; martial honor required an escalation of violence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Philip VI had little control over his </a:t>
            </a:r>
            <a:r>
              <a:rPr lang="en-US" dirty="0" err="1" smtClean="0"/>
              <a:t>nobililty</a:t>
            </a:r>
            <a:r>
              <a:rPr lang="en-US" dirty="0" smtClean="0"/>
              <a:t> and had to rely on extortion of foreign merchants and bankers for funds; this and the disruption of trade crippled the French economy</a:t>
            </a:r>
          </a:p>
          <a:p>
            <a:r>
              <a:rPr lang="en-US" dirty="0" smtClean="0"/>
              <a:t>England was therefore able to afford a more modern army equipped with longbows and pikes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8859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066800"/>
          </a:xfrm>
        </p:spPr>
        <p:txBody>
          <a:bodyPr/>
          <a:lstStyle/>
          <a:p>
            <a:r>
              <a:rPr lang="en-US" dirty="0" smtClean="0"/>
              <a:t>Hundred Years’ War (1340-1453)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175187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 smtClean="0"/>
              <a:t>Edward III claims throne of France (1340)</a:t>
            </a:r>
          </a:p>
          <a:p>
            <a:r>
              <a:rPr lang="en-US" sz="2800" dirty="0" smtClean="0"/>
              <a:t>Only three major campaigns—English win all great battles and hold much of </a:t>
            </a:r>
            <a:r>
              <a:rPr lang="en-US" sz="2800" dirty="0" smtClean="0"/>
              <a:t>France (Crecy – 1346; Poitiers – 1356; Agincourt – 1415)</a:t>
            </a:r>
            <a:endParaRPr lang="en-US" sz="2800" dirty="0" smtClean="0"/>
          </a:p>
          <a:p>
            <a:r>
              <a:rPr lang="en-US" sz="2800" dirty="0" smtClean="0"/>
              <a:t>Joan of </a:t>
            </a:r>
            <a:r>
              <a:rPr lang="en-US" sz="2800" dirty="0" smtClean="0"/>
              <a:t>Arc &amp; </a:t>
            </a:r>
            <a:r>
              <a:rPr lang="en-US" sz="2800" dirty="0" err="1" smtClean="0"/>
              <a:t>Seige</a:t>
            </a:r>
            <a:r>
              <a:rPr lang="en-US" sz="2800" dirty="0" smtClean="0"/>
              <a:t> of Orleans - 1429</a:t>
            </a:r>
            <a:endParaRPr lang="en-US" sz="2800" dirty="0" smtClean="0"/>
          </a:p>
          <a:p>
            <a:r>
              <a:rPr lang="en-US" sz="2800" dirty="0" smtClean="0"/>
              <a:t>End</a:t>
            </a:r>
            <a:r>
              <a:rPr lang="en-US" sz="2800" dirty="0" smtClean="0"/>
              <a:t>: After defeat at </a:t>
            </a:r>
            <a:r>
              <a:rPr lang="en-US" sz="2800" dirty="0" err="1" smtClean="0"/>
              <a:t>Formingy</a:t>
            </a:r>
            <a:r>
              <a:rPr lang="en-US" sz="2800" dirty="0" smtClean="0"/>
              <a:t> (1450), </a:t>
            </a:r>
            <a:r>
              <a:rPr lang="en-US" sz="2800" dirty="0" smtClean="0"/>
              <a:t>England only holds Calais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175187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Results for France: </a:t>
            </a:r>
          </a:p>
          <a:p>
            <a:pPr lvl="1"/>
            <a:r>
              <a:rPr lang="en-US" dirty="0" smtClean="0"/>
              <a:t>Heightened sense of national consciousness</a:t>
            </a:r>
          </a:p>
          <a:p>
            <a:pPr lvl="1"/>
            <a:r>
              <a:rPr lang="en-US" dirty="0" smtClean="0"/>
              <a:t>Professionalized military</a:t>
            </a:r>
          </a:p>
          <a:p>
            <a:pPr lvl="1"/>
            <a:r>
              <a:rPr lang="en-US" dirty="0" smtClean="0"/>
              <a:t>Generalized taxation (Estates General)</a:t>
            </a:r>
          </a:p>
          <a:p>
            <a:pPr lvl="1"/>
            <a:r>
              <a:rPr lang="en-US" dirty="0" smtClean="0"/>
              <a:t>Restored royal prestige</a:t>
            </a:r>
          </a:p>
          <a:p>
            <a:r>
              <a:rPr lang="en-US" dirty="0" smtClean="0"/>
              <a:t>Results for England: </a:t>
            </a:r>
          </a:p>
          <a:p>
            <a:pPr lvl="1"/>
            <a:r>
              <a:rPr lang="en-US" dirty="0" smtClean="0"/>
              <a:t>Unified the concept of “England”</a:t>
            </a:r>
          </a:p>
          <a:p>
            <a:pPr lvl="1"/>
            <a:r>
              <a:rPr lang="en-US" dirty="0" smtClean="0"/>
              <a:t>Enhances role of Parliament (“redress before supply”)</a:t>
            </a:r>
          </a:p>
          <a:p>
            <a:pPr lvl="1"/>
            <a:r>
              <a:rPr lang="en-US" dirty="0" smtClean="0"/>
              <a:t>Creates frictions among nobility the lead to War of Roses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anse Macab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00400" y="1295400"/>
            <a:ext cx="4930203" cy="4453037"/>
          </a:xfrm>
        </p:spPr>
        <p:txBody>
          <a:bodyPr>
            <a:normAutofit/>
          </a:bodyPr>
          <a:lstStyle/>
          <a:p>
            <a:r>
              <a:rPr lang="en-US" dirty="0" smtClean="0"/>
              <a:t>Spread of the Black Death</a:t>
            </a:r>
            <a:endParaRPr lang="en-US" dirty="0"/>
          </a:p>
        </p:txBody>
      </p:sp>
      <p:pic>
        <p:nvPicPr>
          <p:cNvPr id="6" name="Picture 2" descr="http://www.coloradocollege.edu/Dept/HY/Ashley/hy105/Map_-_Spread_of_the_Black_Death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24498" r="24498"/>
          <a:stretch>
            <a:fillRect/>
          </a:stretch>
        </p:blipFill>
        <p:spPr bwMode="auto">
          <a:xfrm>
            <a:off x="685800" y="990600"/>
            <a:ext cx="2400925" cy="4572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1066800"/>
          </a:xfrm>
        </p:spPr>
        <p:txBody>
          <a:bodyPr/>
          <a:lstStyle/>
          <a:p>
            <a:pPr eaLnBrk="1" hangingPunct="1"/>
            <a:r>
              <a:rPr lang="en-US" dirty="0" smtClean="0"/>
              <a:t>The Black Death: 1347-1351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838201" y="1295400"/>
            <a:ext cx="6248400" cy="5334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Famine: 1315-1317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Spreads from central Asia (</a:t>
            </a:r>
            <a:r>
              <a:rPr lang="en-US" dirty="0" err="1" smtClean="0"/>
              <a:t>Caffa</a:t>
            </a:r>
            <a:r>
              <a:rPr lang="en-US" dirty="0" smtClean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Arrives in Sicily in 1347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Cause?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Bubonic (black hemorrhaging), Pneumonic (coughing), </a:t>
            </a:r>
            <a:r>
              <a:rPr lang="en-US" dirty="0" err="1" smtClean="0"/>
              <a:t>Septicemic</a:t>
            </a:r>
            <a:r>
              <a:rPr lang="en-US" dirty="0" smtClean="0"/>
              <a:t> (blood-born)  forms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By 1350, up to 1/3 of all Europeans die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Social and Political Changes: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Destroys feudalism. How?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Weakens Church. Why?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Restructures European political, social, and economic order. How?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Alters European psyche.  How?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  <p:pic>
        <p:nvPicPr>
          <p:cNvPr id="37890" name="Picture 2" descr="A man suffering from buboes and splotch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81066" y="1219200"/>
            <a:ext cx="1962934" cy="27432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ile:Jacquerie meau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0"/>
            <a:ext cx="8251602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Peasant revolts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 smtClean="0"/>
              <a:t>Jacquerie</a:t>
            </a:r>
            <a:r>
              <a:rPr lang="en-US" i="1" dirty="0" smtClean="0"/>
              <a:t> </a:t>
            </a:r>
            <a:r>
              <a:rPr lang="en-US" dirty="0" smtClean="0"/>
              <a:t>(1358)</a:t>
            </a:r>
            <a:endParaRPr lang="en-US" i="1" dirty="0" smtClean="0"/>
          </a:p>
          <a:p>
            <a:pPr lvl="1"/>
            <a:r>
              <a:rPr lang="en-US" dirty="0" smtClean="0"/>
              <a:t>French nobility attempts to bring back feudalism</a:t>
            </a:r>
          </a:p>
          <a:p>
            <a:pPr lvl="1"/>
            <a:r>
              <a:rPr lang="en-US" i="1" dirty="0" err="1" smtClean="0"/>
              <a:t>Taille</a:t>
            </a:r>
            <a:r>
              <a:rPr lang="en-US" i="1" dirty="0" smtClean="0"/>
              <a:t> (taxes) </a:t>
            </a:r>
            <a:r>
              <a:rPr lang="en-US" dirty="0" smtClean="0"/>
              <a:t>increased</a:t>
            </a:r>
          </a:p>
          <a:p>
            <a:pPr lvl="1"/>
            <a:r>
              <a:rPr lang="en-US" dirty="0" smtClean="0"/>
              <a:t>Brutally suppressed</a:t>
            </a:r>
          </a:p>
          <a:p>
            <a:pPr lvl="1"/>
            <a:r>
              <a:rPr lang="en-US" dirty="0" smtClean="0"/>
              <a:t>Traumatizes already discouraged aristocracy</a:t>
            </a:r>
          </a:p>
          <a:p>
            <a:r>
              <a:rPr lang="en-US" dirty="0" smtClean="0"/>
              <a:t>Peasant Revolt of 1381</a:t>
            </a:r>
          </a:p>
          <a:p>
            <a:pPr lvl="1"/>
            <a:r>
              <a:rPr lang="en-US" dirty="0" smtClean="0"/>
              <a:t>English nobility also attempts to restrict peasant movement</a:t>
            </a:r>
          </a:p>
          <a:p>
            <a:pPr lvl="1"/>
            <a:r>
              <a:rPr lang="en-US" dirty="0" smtClean="0"/>
              <a:t>Richard II and </a:t>
            </a:r>
            <a:r>
              <a:rPr lang="en-US" dirty="0" err="1" smtClean="0"/>
              <a:t>Wat</a:t>
            </a:r>
            <a:r>
              <a:rPr lang="en-US" dirty="0" smtClean="0"/>
              <a:t> Tyler</a:t>
            </a:r>
          </a:p>
          <a:p>
            <a:pPr lvl="1"/>
            <a:endParaRPr lang="en-US" dirty="0" smtClean="0"/>
          </a:p>
          <a:p>
            <a:pPr lvl="1"/>
            <a:endParaRPr lang="en-US" i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Crises in the Church: </a:t>
            </a:r>
            <a:br>
              <a:rPr lang="en-US" dirty="0" smtClean="0"/>
            </a:br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Struggle between Church and secular leaders</a:t>
            </a:r>
          </a:p>
          <a:p>
            <a:pPr lvl="1"/>
            <a:r>
              <a:rPr lang="en-US" dirty="0" smtClean="0"/>
              <a:t>Investiture controversy of 11</a:t>
            </a:r>
            <a:r>
              <a:rPr lang="en-US" baseline="30000" dirty="0" smtClean="0"/>
              <a:t>th</a:t>
            </a:r>
            <a:r>
              <a:rPr lang="en-US" dirty="0" smtClean="0"/>
              <a:t>-13</a:t>
            </a:r>
            <a:r>
              <a:rPr lang="en-US" baseline="30000" dirty="0" smtClean="0"/>
              <a:t>th</a:t>
            </a:r>
            <a:r>
              <a:rPr lang="en-US" dirty="0" smtClean="0"/>
              <a:t> centuries</a:t>
            </a:r>
          </a:p>
          <a:p>
            <a:pPr lvl="1"/>
            <a:r>
              <a:rPr lang="en-US" dirty="0" smtClean="0"/>
              <a:t>Taxation becomes the major issue</a:t>
            </a:r>
          </a:p>
          <a:p>
            <a:r>
              <a:rPr lang="en-US" dirty="0" smtClean="0"/>
              <a:t>Boniface VIII and Philip the </a:t>
            </a:r>
            <a:r>
              <a:rPr lang="en-US" dirty="0" smtClean="0"/>
              <a:t>Fair of France</a:t>
            </a:r>
            <a:endParaRPr lang="en-US" dirty="0" smtClean="0"/>
          </a:p>
          <a:p>
            <a:pPr lvl="1"/>
            <a:r>
              <a:rPr lang="en-US" i="1" dirty="0" err="1" smtClean="0"/>
              <a:t>Clericis</a:t>
            </a:r>
            <a:r>
              <a:rPr lang="en-US" i="1" dirty="0" smtClean="0"/>
              <a:t> </a:t>
            </a:r>
            <a:r>
              <a:rPr lang="en-US" i="1" dirty="0" err="1" smtClean="0"/>
              <a:t>laicos</a:t>
            </a:r>
            <a:r>
              <a:rPr lang="en-US" i="1" dirty="0" smtClean="0"/>
              <a:t>  </a:t>
            </a:r>
            <a:r>
              <a:rPr lang="en-US" dirty="0" smtClean="0"/>
              <a:t>(1296)</a:t>
            </a:r>
            <a:endParaRPr lang="en-US" i="1" dirty="0" smtClean="0"/>
          </a:p>
          <a:p>
            <a:pPr lvl="2"/>
            <a:r>
              <a:rPr lang="en-US" dirty="0" smtClean="0"/>
              <a:t>Forbade lay taxation of clergy</a:t>
            </a:r>
          </a:p>
          <a:p>
            <a:pPr lvl="1"/>
            <a:r>
              <a:rPr lang="en-US" i="1" dirty="0" err="1" smtClean="0"/>
              <a:t>Unam</a:t>
            </a:r>
            <a:r>
              <a:rPr lang="en-US" i="1" dirty="0" smtClean="0"/>
              <a:t> </a:t>
            </a:r>
            <a:r>
              <a:rPr lang="en-US" i="1" dirty="0" err="1" smtClean="0"/>
              <a:t>Sanctam</a:t>
            </a:r>
            <a:r>
              <a:rPr lang="en-US" dirty="0" smtClean="0"/>
              <a:t> (1302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Issued by Boniface VIII</a:t>
            </a:r>
          </a:p>
          <a:p>
            <a:pPr lvl="2"/>
            <a:r>
              <a:rPr lang="en-US" dirty="0" smtClean="0"/>
              <a:t>Claimed that belonging to the Church was necessary for salvation, the pope was the supreme head of the Church, and therefore submission to the pope was necessary for salvation</a:t>
            </a:r>
            <a:endParaRPr lang="en-US" dirty="0" smtClean="0"/>
          </a:p>
          <a:p>
            <a:pPr lvl="2"/>
            <a:r>
              <a:rPr lang="en-US" dirty="0" smtClean="0"/>
              <a:t>Temporal authority subject to the </a:t>
            </a:r>
            <a:r>
              <a:rPr lang="en-US" dirty="0" smtClean="0"/>
              <a:t>Church – MASSIVE over-reach</a:t>
            </a:r>
            <a:endParaRPr lang="en-US" dirty="0" smtClean="0"/>
          </a:p>
          <a:p>
            <a:pPr lvl="1"/>
            <a:r>
              <a:rPr lang="en-US" dirty="0" smtClean="0"/>
              <a:t>Philip defeats Boniface (1303</a:t>
            </a:r>
            <a:r>
              <a:rPr lang="en-US" dirty="0" smtClean="0"/>
              <a:t>) via embargo banning export of gold, silver, precious stones, and food from France to the Papal States</a:t>
            </a:r>
            <a:endParaRPr lang="en-US" dirty="0" smtClean="0"/>
          </a:p>
          <a:p>
            <a:pPr lvl="1"/>
            <a:r>
              <a:rPr lang="en-US" dirty="0" smtClean="0"/>
              <a:t>Power tilts in favor of state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720" y="0"/>
            <a:ext cx="84582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Crises in the Church: </a:t>
            </a:r>
            <a:br>
              <a:rPr lang="en-US" dirty="0" smtClean="0"/>
            </a:br>
            <a:r>
              <a:rPr lang="en-US" dirty="0" smtClean="0"/>
              <a:t>“The Babylonian Captivity” (1309-1377)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21936"/>
          </a:xfrm>
        </p:spPr>
        <p:txBody>
          <a:bodyPr>
            <a:normAutofit/>
          </a:bodyPr>
          <a:lstStyle/>
          <a:p>
            <a:r>
              <a:rPr lang="en-US" dirty="0" smtClean="0"/>
              <a:t>Clement V—French—elected Pope</a:t>
            </a:r>
          </a:p>
          <a:p>
            <a:pPr lvl="1"/>
            <a:r>
              <a:rPr lang="en-US" dirty="0" smtClean="0"/>
              <a:t>Papal Court moved to Avignon (1307)</a:t>
            </a:r>
          </a:p>
          <a:p>
            <a:pPr lvl="1"/>
            <a:r>
              <a:rPr lang="en-US" dirty="0" smtClean="0"/>
              <a:t>French dominate College of Cardinals</a:t>
            </a:r>
          </a:p>
          <a:p>
            <a:r>
              <a:rPr lang="en-US" dirty="0" smtClean="0"/>
              <a:t>Legislation restricting papal jurisdiction and taxation (late 14</a:t>
            </a:r>
            <a:r>
              <a:rPr lang="en-US" baseline="30000" dirty="0" smtClean="0"/>
              <a:t>th</a:t>
            </a:r>
            <a:r>
              <a:rPr lang="en-US" dirty="0" smtClean="0"/>
              <a:t> century)</a:t>
            </a:r>
          </a:p>
          <a:p>
            <a:pPr lvl="1"/>
            <a:r>
              <a:rPr lang="en-US" dirty="0" smtClean="0"/>
              <a:t>France, England, Germany</a:t>
            </a:r>
          </a:p>
          <a:p>
            <a:r>
              <a:rPr lang="en-US" dirty="0" smtClean="0"/>
              <a:t>Pragmatic Sanction of Bourges (1438)</a:t>
            </a:r>
          </a:p>
          <a:p>
            <a:pPr lvl="1"/>
            <a:r>
              <a:rPr lang="en-US" dirty="0" smtClean="0"/>
              <a:t>French appointments of clergy</a:t>
            </a:r>
          </a:p>
          <a:p>
            <a:pPr lvl="1"/>
            <a:r>
              <a:rPr lang="en-US" dirty="0" smtClean="0"/>
              <a:t>Prohibition of </a:t>
            </a:r>
            <a:r>
              <a:rPr lang="en-US" dirty="0" err="1" smtClean="0"/>
              <a:t>annates</a:t>
            </a:r>
            <a:endParaRPr lang="en-US" dirty="0" smtClean="0"/>
          </a:p>
          <a:p>
            <a:pPr lvl="1"/>
            <a:r>
              <a:rPr lang="en-US" dirty="0" smtClean="0"/>
              <a:t>Limited right of appeals in </a:t>
            </a:r>
            <a:r>
              <a:rPr lang="en-US" i="1" dirty="0" smtClean="0"/>
              <a:t>Curia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Crises in the Church: </a:t>
            </a:r>
            <a:br>
              <a:rPr lang="en-US" dirty="0" smtClean="0"/>
            </a:br>
            <a:r>
              <a:rPr lang="en-US" dirty="0" smtClean="0"/>
              <a:t>The Great Schism (1378-1417)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Church returns to Rome in 1377</a:t>
            </a:r>
          </a:p>
          <a:p>
            <a:r>
              <a:rPr lang="en-US" dirty="0" smtClean="0"/>
              <a:t>Urban VI (r. 1378-1389) elected in Rome</a:t>
            </a:r>
          </a:p>
          <a:p>
            <a:pPr lvl="1"/>
            <a:r>
              <a:rPr lang="en-US" dirty="0" smtClean="0"/>
              <a:t>Determined to reform Curia; problems?</a:t>
            </a:r>
          </a:p>
          <a:p>
            <a:r>
              <a:rPr lang="en-US" dirty="0" smtClean="0"/>
              <a:t>King Charles V, French recall papacy to Avignon</a:t>
            </a:r>
          </a:p>
          <a:p>
            <a:pPr lvl="1"/>
            <a:r>
              <a:rPr lang="en-US" dirty="0" smtClean="0"/>
              <a:t>Clement VII named as pope (anti-pope) (1378)</a:t>
            </a:r>
          </a:p>
          <a:p>
            <a:r>
              <a:rPr lang="en-US" dirty="0" smtClean="0"/>
              <a:t>(Alexander V elected as a third pope!)</a:t>
            </a:r>
          </a:p>
          <a:p>
            <a:r>
              <a:rPr lang="en-US" dirty="0" smtClean="0"/>
              <a:t>What problems arise?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Conciliar</a:t>
            </a:r>
            <a:r>
              <a:rPr lang="en-US" dirty="0" smtClean="0"/>
              <a:t> Movement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Conciliar</a:t>
            </a:r>
            <a:r>
              <a:rPr lang="en-US" dirty="0" smtClean="0"/>
              <a:t> theory</a:t>
            </a:r>
          </a:p>
          <a:p>
            <a:r>
              <a:rPr lang="en-US" dirty="0" smtClean="0"/>
              <a:t>Council of Pisa (1409-1410)</a:t>
            </a:r>
          </a:p>
          <a:p>
            <a:pPr lvl="1"/>
            <a:r>
              <a:rPr lang="en-US" dirty="0" smtClean="0"/>
              <a:t>Alexander V elected</a:t>
            </a:r>
          </a:p>
          <a:p>
            <a:pPr lvl="1"/>
            <a:r>
              <a:rPr lang="en-US" dirty="0" smtClean="0"/>
              <a:t>Other two popes refuse to step down</a:t>
            </a:r>
          </a:p>
          <a:p>
            <a:r>
              <a:rPr lang="en-US" dirty="0" smtClean="0"/>
              <a:t>Council of Constance (1414-1417)</a:t>
            </a:r>
          </a:p>
          <a:p>
            <a:pPr lvl="1"/>
            <a:r>
              <a:rPr lang="en-US" dirty="0" smtClean="0"/>
              <a:t>Council declares its supremacy</a:t>
            </a:r>
          </a:p>
          <a:p>
            <a:pPr lvl="1"/>
            <a:r>
              <a:rPr lang="en-US" dirty="0" smtClean="0"/>
              <a:t>Great Schism ended</a:t>
            </a:r>
          </a:p>
          <a:p>
            <a:r>
              <a:rPr lang="en-US" dirty="0" smtClean="0"/>
              <a:t>Council of Basel (1431-1449)</a:t>
            </a:r>
          </a:p>
          <a:p>
            <a:pPr lvl="1"/>
            <a:r>
              <a:rPr lang="en-US" dirty="0" smtClean="0"/>
              <a:t>Four Articles of Prague</a:t>
            </a:r>
          </a:p>
          <a:p>
            <a:r>
              <a:rPr lang="en-US" dirty="0" smtClean="0"/>
              <a:t>Popes eventually win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Significance?</a:t>
            </a:r>
          </a:p>
          <a:p>
            <a:pPr lvl="1"/>
            <a:r>
              <a:rPr lang="en-US" dirty="0" smtClean="0"/>
              <a:t>Europeans see the role of leaders as being for the people, not for the leaders</a:t>
            </a:r>
          </a:p>
          <a:p>
            <a:pPr lvl="1"/>
            <a:r>
              <a:rPr lang="en-US" dirty="0" smtClean="0"/>
              <a:t>Religious responsibility devolved to laity and secular governments</a:t>
            </a:r>
          </a:p>
          <a:p>
            <a:pPr lvl="1"/>
            <a:r>
              <a:rPr lang="en-US" dirty="0" smtClean="0"/>
              <a:t>Papacy loses much control in England, France, Bohemia, becomes focused on Italian issues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629400" y="1101970"/>
            <a:ext cx="2107376" cy="877824"/>
          </a:xfrm>
        </p:spPr>
        <p:txBody>
          <a:bodyPr/>
          <a:lstStyle/>
          <a:p>
            <a:r>
              <a:rPr lang="en-US" dirty="0" smtClean="0"/>
              <a:t>Varying Allegiances</a:t>
            </a:r>
            <a:endParaRPr lang="en-US" dirty="0"/>
          </a:p>
        </p:txBody>
      </p:sp>
      <p:pic>
        <p:nvPicPr>
          <p:cNvPr id="13" name="Picture 2" descr="http://www.languageandpeace.com/images/other/great_schism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6110" b="16110"/>
          <a:stretch>
            <a:fillRect/>
          </a:stretch>
        </p:blipFill>
        <p:spPr bwMode="auto">
          <a:xfrm>
            <a:off x="-1" y="304800"/>
            <a:ext cx="6553195" cy="6553200"/>
          </a:xfrm>
          <a:prstGeom prst="rect">
            <a:avLst/>
          </a:prstGeom>
          <a:noFill/>
        </p:spPr>
      </p:pic>
      <p:sp>
        <p:nvSpPr>
          <p:cNvPr id="12" name="Text Placeholder 11"/>
          <p:cNvSpPr>
            <a:spLocks noGrp="1"/>
          </p:cNvSpPr>
          <p:nvPr>
            <p:ph type="body" sz="half" idx="2"/>
          </p:nvPr>
        </p:nvSpPr>
        <p:spPr>
          <a:xfrm>
            <a:off x="6553200" y="2010727"/>
            <a:ext cx="2183576" cy="4617720"/>
          </a:xfrm>
        </p:spPr>
        <p:txBody>
          <a:bodyPr/>
          <a:lstStyle/>
          <a:p>
            <a:r>
              <a:rPr lang="en-US" dirty="0" smtClean="0"/>
              <a:t>Why were the respective areas loyal to the respective Popes?</a:t>
            </a: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Lay Opposition to the Church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38600" cy="5098987"/>
          </a:xfrm>
        </p:spPr>
        <p:txBody>
          <a:bodyPr/>
          <a:lstStyle/>
          <a:p>
            <a:r>
              <a:rPr lang="en-US" dirty="0" err="1" smtClean="0"/>
              <a:t>Marsilius</a:t>
            </a:r>
            <a:r>
              <a:rPr lang="en-US" dirty="0" smtClean="0"/>
              <a:t> of Padua (1290-1342)</a:t>
            </a:r>
          </a:p>
          <a:p>
            <a:pPr lvl="1"/>
            <a:r>
              <a:rPr lang="en-US" i="1" dirty="0" smtClean="0"/>
              <a:t>Defender of the Peace </a:t>
            </a:r>
            <a:r>
              <a:rPr lang="en-US" dirty="0" smtClean="0"/>
              <a:t>(1324)</a:t>
            </a:r>
          </a:p>
          <a:p>
            <a:pPr lvl="1"/>
            <a:r>
              <a:rPr lang="en-US" dirty="0" smtClean="0"/>
              <a:t>Supremacy of secular power in temporal matters</a:t>
            </a:r>
          </a:p>
          <a:p>
            <a:r>
              <a:rPr lang="en-US" dirty="0" smtClean="0"/>
              <a:t>John Wycliffe (d. 1384)</a:t>
            </a:r>
          </a:p>
          <a:p>
            <a:pPr lvl="1"/>
            <a:r>
              <a:rPr lang="en-US" dirty="0" smtClean="0"/>
              <a:t>Bible is sole authority</a:t>
            </a:r>
          </a:p>
          <a:p>
            <a:pPr lvl="1"/>
            <a:r>
              <a:rPr lang="en-US" dirty="0" smtClean="0"/>
              <a:t>Supports clerical poverty and secular power</a:t>
            </a:r>
          </a:p>
          <a:p>
            <a:pPr lvl="1"/>
            <a:r>
              <a:rPr lang="en-US" dirty="0" smtClean="0"/>
              <a:t>Merit only basis of religious authority</a:t>
            </a:r>
          </a:p>
          <a:p>
            <a:pPr lvl="1"/>
            <a:r>
              <a:rPr lang="en-US" dirty="0" err="1" smtClean="0"/>
              <a:t>Lollards</a:t>
            </a:r>
            <a:r>
              <a:rPr lang="en-US" dirty="0" smtClean="0"/>
              <a:t> in England</a:t>
            </a:r>
          </a:p>
          <a:p>
            <a:pPr lvl="2"/>
            <a:r>
              <a:rPr lang="en-US" dirty="0" smtClean="0"/>
              <a:t>Preach in vernacular</a:t>
            </a:r>
          </a:p>
          <a:p>
            <a:pPr lvl="2"/>
            <a:r>
              <a:rPr lang="en-US" dirty="0" smtClean="0"/>
              <a:t>Translations of Scripture</a:t>
            </a:r>
          </a:p>
          <a:p>
            <a:pPr lvl="2"/>
            <a:r>
              <a:rPr lang="en-US" dirty="0" smtClean="0"/>
              <a:t>Later deemed subversive</a:t>
            </a:r>
          </a:p>
          <a:p>
            <a:pPr lvl="1"/>
            <a:endParaRPr lang="en-US" dirty="0" smtClean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5098987"/>
          </a:xfrm>
        </p:spPr>
        <p:txBody>
          <a:bodyPr/>
          <a:lstStyle/>
          <a:p>
            <a:r>
              <a:rPr lang="en-US" dirty="0" smtClean="0"/>
              <a:t>John Hus (d.1415)</a:t>
            </a:r>
          </a:p>
          <a:p>
            <a:pPr lvl="1"/>
            <a:r>
              <a:rPr lang="en-US" dirty="0" err="1" smtClean="0"/>
              <a:t>Hussites</a:t>
            </a:r>
            <a:r>
              <a:rPr lang="en-US" dirty="0" smtClean="0"/>
              <a:t> (Bohemia)</a:t>
            </a:r>
          </a:p>
          <a:p>
            <a:pPr lvl="2"/>
            <a:r>
              <a:rPr lang="en-US" dirty="0" smtClean="0"/>
              <a:t>Support vernacular translations</a:t>
            </a:r>
          </a:p>
          <a:p>
            <a:pPr lvl="2"/>
            <a:r>
              <a:rPr lang="en-US" dirty="0" smtClean="0"/>
              <a:t>Critical of ceremony and superstition</a:t>
            </a:r>
          </a:p>
          <a:p>
            <a:pPr lvl="2"/>
            <a:r>
              <a:rPr lang="en-US" dirty="0" smtClean="0"/>
              <a:t>Lay communion with cup and bread</a:t>
            </a:r>
          </a:p>
          <a:p>
            <a:pPr lvl="2"/>
            <a:r>
              <a:rPr lang="en-US" dirty="0" smtClean="0"/>
              <a:t>Sacraments based on goodness of priest</a:t>
            </a:r>
          </a:p>
          <a:p>
            <a:pPr lvl="2"/>
            <a:r>
              <a:rPr lang="en-US" dirty="0" smtClean="0"/>
              <a:t>Huss burned at stake</a:t>
            </a:r>
          </a:p>
          <a:p>
            <a:pPr lvl="2"/>
            <a:r>
              <a:rPr lang="en-US" dirty="0" err="1" smtClean="0"/>
              <a:t>Hussites</a:t>
            </a:r>
            <a:r>
              <a:rPr lang="en-US" dirty="0" smtClean="0"/>
              <a:t> eventually win much local control</a:t>
            </a:r>
          </a:p>
          <a:p>
            <a:r>
              <a:rPr lang="en-US" dirty="0" smtClean="0"/>
              <a:t>In what ways were these movements predecessors of the Reformation?</a:t>
            </a:r>
          </a:p>
          <a:p>
            <a:pPr lvl="2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1840</TotalTime>
  <Words>1583</Words>
  <Application>Microsoft Office PowerPoint</Application>
  <PresentationFormat>On-screen Show (4:3)</PresentationFormat>
  <Paragraphs>265</Paragraphs>
  <Slides>36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Calibri</vt:lpstr>
      <vt:lpstr>Century Gothic</vt:lpstr>
      <vt:lpstr>Wingdings 3</vt:lpstr>
      <vt:lpstr>Ion</vt:lpstr>
      <vt:lpstr>AP European History</vt:lpstr>
      <vt:lpstr>Agenda: Day 1</vt:lpstr>
      <vt:lpstr>Themes of AP Euro</vt:lpstr>
      <vt:lpstr>The AP Test</vt:lpstr>
      <vt:lpstr>Websites</vt:lpstr>
      <vt:lpstr>Homework Assignment</vt:lpstr>
      <vt:lpstr>Day 2: Setting the Stage—Late Medieval Europe</vt:lpstr>
      <vt:lpstr>PowerPoint Presentation</vt:lpstr>
      <vt:lpstr>Late Medieval Europe: The West</vt:lpstr>
      <vt:lpstr>The East</vt:lpstr>
      <vt:lpstr>Feudalism</vt:lpstr>
      <vt:lpstr>Feudalism</vt:lpstr>
      <vt:lpstr>PowerPoint Presentation</vt:lpstr>
      <vt:lpstr>Manorialism</vt:lpstr>
      <vt:lpstr>Late medieval economics</vt:lpstr>
      <vt:lpstr>The Church</vt:lpstr>
      <vt:lpstr>The Late Medieval Roman Church</vt:lpstr>
      <vt:lpstr>PowerPoint Presentation</vt:lpstr>
      <vt:lpstr>PowerPoint Presentation</vt:lpstr>
      <vt:lpstr>Broad Trends</vt:lpstr>
      <vt:lpstr>PowerPoint Presentation</vt:lpstr>
      <vt:lpstr>Joan d’Arc</vt:lpstr>
      <vt:lpstr>PowerPoint Presentation</vt:lpstr>
      <vt:lpstr>Hundred Years’ War (1340-1453)</vt:lpstr>
      <vt:lpstr>Hundred Years’ War (1340-1453)</vt:lpstr>
      <vt:lpstr>PowerPoint Presentation</vt:lpstr>
      <vt:lpstr>Spread of the Black Death</vt:lpstr>
      <vt:lpstr>The Black Death: 1347-1351</vt:lpstr>
      <vt:lpstr>PowerPoint Presentation</vt:lpstr>
      <vt:lpstr>Peasant revolts</vt:lpstr>
      <vt:lpstr>Crises in the Church:  Background</vt:lpstr>
      <vt:lpstr>Crises in the Church:  “The Babylonian Captivity” (1309-1377)</vt:lpstr>
      <vt:lpstr>Crises in the Church:  The Great Schism (1378-1417)</vt:lpstr>
      <vt:lpstr>Conciliar Movement</vt:lpstr>
      <vt:lpstr>Varying Allegiances</vt:lpstr>
      <vt:lpstr>Lay Opposition to the Church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 European History</dc:title>
  <dc:creator>Vann Prime</dc:creator>
  <cp:lastModifiedBy>Laura Astorian</cp:lastModifiedBy>
  <cp:revision>76</cp:revision>
  <dcterms:created xsi:type="dcterms:W3CDTF">2010-08-15T19:56:31Z</dcterms:created>
  <dcterms:modified xsi:type="dcterms:W3CDTF">2016-07-29T14:40:48Z</dcterms:modified>
</cp:coreProperties>
</file>