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55"/>
  </p:notesMasterIdLst>
  <p:sldIdLst>
    <p:sldId id="256" r:id="rId2"/>
    <p:sldId id="258" r:id="rId3"/>
    <p:sldId id="261" r:id="rId4"/>
    <p:sldId id="260" r:id="rId5"/>
    <p:sldId id="262" r:id="rId6"/>
    <p:sldId id="263" r:id="rId7"/>
    <p:sldId id="265" r:id="rId8"/>
    <p:sldId id="272" r:id="rId9"/>
    <p:sldId id="268" r:id="rId10"/>
    <p:sldId id="269" r:id="rId11"/>
    <p:sldId id="286" r:id="rId12"/>
    <p:sldId id="273" r:id="rId13"/>
    <p:sldId id="278" r:id="rId14"/>
    <p:sldId id="283" r:id="rId15"/>
    <p:sldId id="275" r:id="rId16"/>
    <p:sldId id="276" r:id="rId17"/>
    <p:sldId id="277" r:id="rId18"/>
    <p:sldId id="280" r:id="rId19"/>
    <p:sldId id="287" r:id="rId20"/>
    <p:sldId id="289" r:id="rId21"/>
    <p:sldId id="290" r:id="rId22"/>
    <p:sldId id="291" r:id="rId23"/>
    <p:sldId id="293" r:id="rId24"/>
    <p:sldId id="294" r:id="rId25"/>
    <p:sldId id="295" r:id="rId26"/>
    <p:sldId id="296" r:id="rId27"/>
    <p:sldId id="297" r:id="rId28"/>
    <p:sldId id="298" r:id="rId29"/>
    <p:sldId id="299" r:id="rId30"/>
    <p:sldId id="301" r:id="rId31"/>
    <p:sldId id="302" r:id="rId32"/>
    <p:sldId id="303" r:id="rId33"/>
    <p:sldId id="304" r:id="rId34"/>
    <p:sldId id="305" r:id="rId35"/>
    <p:sldId id="307" r:id="rId36"/>
    <p:sldId id="308" r:id="rId37"/>
    <p:sldId id="309" r:id="rId38"/>
    <p:sldId id="310" r:id="rId39"/>
    <p:sldId id="312" r:id="rId40"/>
    <p:sldId id="314" r:id="rId41"/>
    <p:sldId id="315" r:id="rId42"/>
    <p:sldId id="316" r:id="rId43"/>
    <p:sldId id="317" r:id="rId44"/>
    <p:sldId id="320" r:id="rId45"/>
    <p:sldId id="321" r:id="rId46"/>
    <p:sldId id="322" r:id="rId47"/>
    <p:sldId id="323" r:id="rId48"/>
    <p:sldId id="324" r:id="rId49"/>
    <p:sldId id="325" r:id="rId50"/>
    <p:sldId id="326" r:id="rId51"/>
    <p:sldId id="327" r:id="rId52"/>
    <p:sldId id="328" r:id="rId53"/>
    <p:sldId id="32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0DF1F-C911-0246-8A0E-927E47777855}" type="datetimeFigureOut">
              <a:rPr lang="en-US" smtClean="0"/>
              <a:t>8/3/2016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C9DD77-F368-DA4A-88BB-73E56486BCCD}" type="slidenum">
              <a:rPr lang="en-US" smtClean="0"/>
              <a:t>‹#›</a:t>
            </a:fld>
            <a:endParaRPr lang="en-US"/>
          </a:p>
        </p:txBody>
      </p:sp>
    </p:spTree>
    <p:extLst>
      <p:ext uri="{BB962C8B-B14F-4D97-AF65-F5344CB8AC3E}">
        <p14:creationId xmlns:p14="http://schemas.microsoft.com/office/powerpoint/2010/main" val="42140365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73762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eaLnBrk="1" hangingPunct="1">
              <a:spcBef>
                <a:spcPct val="0"/>
              </a:spcBef>
            </a:pPr>
            <a:r>
              <a:rPr lang="en-US" smtClean="0">
                <a:latin typeface="Arial" charset="0"/>
                <a:ea typeface="ＭＳ Ｐゴシック" pitchFamily="1" charset="-128"/>
              </a:rPr>
              <a:t>Map 10–2 </a:t>
            </a:r>
            <a:r>
              <a:rPr lang="en-US" b="1" smtClean="0">
                <a:latin typeface="Arial" charset="0"/>
                <a:ea typeface="ＭＳ Ｐゴシック" pitchFamily="1" charset="-128"/>
              </a:rPr>
              <a:t>EUROPEAN VOYAGES OF DISCOVERY AND THE COLONIAL CLAIMS OF SPAIN AND PORTUGAL IN THE FIFTEENTH AND SIXTEENTH CENTURIES</a:t>
            </a:r>
            <a:r>
              <a:rPr lang="en-US" smtClean="0">
                <a:latin typeface="Arial" charset="0"/>
                <a:ea typeface="ＭＳ Ｐゴシック" pitchFamily="1" charset="-128"/>
              </a:rPr>
              <a:t> The map dramatizes Europe’s global expansion in the fifteenth and sixteenth centuries.</a:t>
            </a:r>
          </a:p>
          <a:p>
            <a:pPr eaLnBrk="1" hangingPunct="1">
              <a:spcBef>
                <a:spcPct val="0"/>
              </a:spcBef>
            </a:pPr>
            <a:endParaRPr lang="en-US" smtClean="0">
              <a:ea typeface="ＭＳ Ｐゴシック" pitchFamily="1" charset="-128"/>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DFD94DEB-A09C-4AA8-91BE-8BC27F88BB2A}" type="slidenum">
              <a:rPr lang="en-US"/>
              <a:pPr/>
              <a:t>40</a:t>
            </a:fld>
            <a:endParaRPr lang="en-US"/>
          </a:p>
        </p:txBody>
      </p:sp>
    </p:spTree>
    <p:extLst>
      <p:ext uri="{BB962C8B-B14F-4D97-AF65-F5344CB8AC3E}">
        <p14:creationId xmlns:p14="http://schemas.microsoft.com/office/powerpoint/2010/main" val="890727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72340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12762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4097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65679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02630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lnSpc>
                <a:spcPct val="80000"/>
              </a:lnSpc>
              <a:spcBef>
                <a:spcPct val="0"/>
              </a:spcBef>
            </a:pPr>
            <a:r>
              <a:rPr lang="en-US" sz="900" smtClean="0">
                <a:latin typeface="Arial" charset="0"/>
                <a:ea typeface="ＭＳ Ｐゴシック" pitchFamily="1" charset="-128"/>
              </a:rPr>
              <a:t>Armored Spanish soldiers, under the command of Pedro de Alvarado (d. 1541) and bearing crossbows, engage unprotected and crudely armed Aztecs, who are nonetheless portrayed as larger than life by Spanish artist Diego Duran (16th century).</a:t>
            </a:r>
          </a:p>
          <a:p>
            <a:pPr eaLnBrk="1" hangingPunct="1">
              <a:lnSpc>
                <a:spcPct val="80000"/>
              </a:lnSpc>
              <a:spcBef>
                <a:spcPct val="0"/>
              </a:spcBef>
            </a:pPr>
            <a:endParaRPr lang="en-US" sz="900" smtClean="0">
              <a:latin typeface="Arial" charset="0"/>
              <a:ea typeface="ＭＳ Ｐゴシック" pitchFamily="1" charset="-128"/>
            </a:endParaRPr>
          </a:p>
          <a:p>
            <a:pPr eaLnBrk="1" hangingPunct="1">
              <a:lnSpc>
                <a:spcPct val="80000"/>
              </a:lnSpc>
              <a:spcBef>
                <a:spcPct val="0"/>
              </a:spcBef>
            </a:pPr>
            <a:r>
              <a:rPr lang="en-US" sz="400" smtClean="0">
                <a:latin typeface="Arial" charset="0"/>
                <a:ea typeface="ＭＳ Ｐゴシック" pitchFamily="1" charset="-128"/>
              </a:rPr>
              <a:t>Codex Duran: Pedro de Alvarado (c. 1485–1541), companion-at-arms of Hernando Cortés (1845-1547) besieged by Aztec warriors (vellum) by Diego Duran (16th Century), Codex Duran, Historia De Las Indias (16th century). Biblioteca Nacional, Madrid, Spain. The Bridgeman Art Library International Ltd.</a:t>
            </a:r>
          </a:p>
        </p:txBody>
      </p:sp>
      <p:sp>
        <p:nvSpPr>
          <p:cNvPr id="62468" name="Slide Number Placeholder 3"/>
          <p:cNvSpPr>
            <a:spLocks noGrp="1"/>
          </p:cNvSpPr>
          <p:nvPr>
            <p:ph type="sldNum" sz="quarter" idx="5"/>
          </p:nvPr>
        </p:nvSpPr>
        <p:spPr bwMode="auto">
          <a:noFill/>
          <a:ln>
            <a:miter lim="800000"/>
            <a:headEnd/>
            <a:tailEnd/>
          </a:ln>
        </p:spPr>
        <p:txBody>
          <a:bodyPr/>
          <a:lstStyle/>
          <a:p>
            <a:fld id="{596C80D5-07C4-4ED4-A8B5-794A65D9AA3E}" type="slidenum">
              <a:rPr lang="en-US"/>
              <a:pPr/>
              <a:t>47</a:t>
            </a:fld>
            <a:endParaRPr lang="en-US"/>
          </a:p>
        </p:txBody>
      </p:sp>
    </p:spTree>
    <p:extLst>
      <p:ext uri="{BB962C8B-B14F-4D97-AF65-F5344CB8AC3E}">
        <p14:creationId xmlns:p14="http://schemas.microsoft.com/office/powerpoint/2010/main" val="2304361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8035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66078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22285392"/>
      </p:ext>
    </p:extLst>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2823871508"/>
      </p:ext>
    </p:extLst>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1546028540"/>
      </p:ext>
    </p:extLst>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44E122-889C-4005-8014-5358CC0C31AF}" type="datetimeFigureOut">
              <a:rPr lang="en-US" smtClean="0"/>
              <a:pPr/>
              <a:t>8/3/2016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695550812"/>
      </p:ext>
    </p:extLst>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44E122-889C-4005-8014-5358CC0C31AF}" type="datetimeFigureOut">
              <a:rPr lang="en-US" smtClean="0"/>
              <a:pPr/>
              <a:t>8/3/2016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2123353781"/>
      </p:ext>
    </p:extLst>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3840685159"/>
      </p:ext>
    </p:extLst>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1315681223"/>
      </p:ext>
    </p:extLst>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2176848296"/>
      </p:ext>
    </p:extLst>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44E122-889C-4005-8014-5358CC0C31AF}" type="datetimeFigureOut">
              <a:rPr lang="en-US" smtClean="0"/>
              <a:pPr/>
              <a:t>8/3/2016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3774129401"/>
      </p:ext>
    </p:extLst>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44E122-889C-4005-8014-5358CC0C31AF}" type="datetimeFigureOut">
              <a:rPr lang="en-US" smtClean="0"/>
              <a:pPr/>
              <a:t>8/3/2016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4208156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1651838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674154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4188203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1068286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500625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3347894867"/>
      </p:ext>
    </p:extLst>
  </p:cSld>
  <p:clrMapOvr>
    <a:masterClrMapping/>
  </p:clrMapOvr>
  <p:transition>
    <p:fade thruBlk="1"/>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4E122-889C-4005-8014-5358CC0C31AF}" type="datetimeFigureOut">
              <a:rPr lang="en-US" smtClean="0"/>
              <a:pPr/>
              <a:t>8/3/2016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073E-E719-4622-AFCE-198DCFCDBCED}" type="slidenum">
              <a:rPr lang="en-US" smtClean="0"/>
              <a:pPr/>
              <a:t>‹#›</a:t>
            </a:fld>
            <a:endParaRPr lang="en-US"/>
          </a:p>
        </p:txBody>
      </p:sp>
    </p:spTree>
    <p:extLst>
      <p:ext uri="{BB962C8B-B14F-4D97-AF65-F5344CB8AC3E}">
        <p14:creationId xmlns:p14="http://schemas.microsoft.com/office/powerpoint/2010/main" val="851044672"/>
      </p:ext>
    </p:extLst>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B44E122-889C-4005-8014-5358CC0C31AF}" type="datetimeFigureOut">
              <a:rPr lang="en-US" smtClean="0"/>
              <a:pPr/>
              <a:t>8/3/2016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BC8C073E-E719-4622-AFCE-198DCFCDBCED}" type="slidenum">
              <a:rPr lang="en-US" smtClean="0"/>
              <a:pPr/>
              <a:t>‹#›</a:t>
            </a:fld>
            <a:endParaRPr lang="en-US"/>
          </a:p>
        </p:txBody>
      </p:sp>
    </p:spTree>
    <p:extLst>
      <p:ext uri="{BB962C8B-B14F-4D97-AF65-F5344CB8AC3E}">
        <p14:creationId xmlns:p14="http://schemas.microsoft.com/office/powerpoint/2010/main" val="1583636710"/>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ransition>
    <p:fade thruBlk="1"/>
  </p:transition>
  <p:timing>
    <p:tnLst>
      <p:par>
        <p:cTn id="1" dur="indefinite" restart="never" nodeType="tmRoot"/>
      </p:par>
    </p:tnLst>
  </p:timing>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aolsearch.aol.com/aol/imageDetails?invocationType=imageDetails&amp;query=cosimo+de+medici&amp;img=http://vitruvio.imss.fi.it/foto/luoghi/personaggi/cosimovrs.jpg&amp;site=&amp;b=image?query=cosimo+de+medici&amp;invocationType=imageTab"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aolsearch.aol.com/aol/imageDetails?invocationType=imageDetails&amp;query=machiavelli&amp;img=http://www.d.umn.edu/~aroos/machiavelli.JPG&amp;site=&amp;b=image?invocationType=topsearchbox.image&amp;query=machiavelli"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ibiblio.org/wm/paint/auth/bruegel/dance.jp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a:t>
            </a:r>
            <a:r>
              <a:rPr lang="en-US" dirty="0"/>
              <a:t>Renaissance</a:t>
            </a:r>
            <a:br>
              <a:rPr lang="en-US" dirty="0"/>
            </a:br>
            <a:r>
              <a:rPr lang="en-US" sz="3600" dirty="0"/>
              <a:t>Ca. 1350-1550</a:t>
            </a:r>
            <a:r>
              <a:rPr lang="en-US" dirty="0"/>
              <a:t/>
            </a:r>
            <a:br>
              <a:rPr lang="en-US" dirty="0"/>
            </a:br>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Question…</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François Rabelais (c. 1494-1553) – French Renaissance humanist and author:</a:t>
            </a:r>
          </a:p>
          <a:p>
            <a:pPr lvl="1">
              <a:buNone/>
            </a:pPr>
            <a:r>
              <a:rPr lang="en-US" sz="3000" i="1" dirty="0" smtClean="0"/>
              <a:t>“Out of the thick Gothic night, our eyes were awakened to the glorious light of the sun.”</a:t>
            </a:r>
          </a:p>
          <a:p>
            <a:pPr marL="834390" lvl="1" indent="-514350">
              <a:buFont typeface="+mj-lt"/>
              <a:buAutoNum type="arabicPeriod"/>
            </a:pPr>
            <a:r>
              <a:rPr lang="en-US" sz="3000" dirty="0" smtClean="0"/>
              <a:t>What did Rabelais mean?</a:t>
            </a:r>
          </a:p>
          <a:p>
            <a:pPr marL="834390" lvl="1" indent="-514350">
              <a:buFont typeface="+mj-lt"/>
              <a:buAutoNum type="arabicPeriod"/>
            </a:pPr>
            <a:r>
              <a:rPr lang="en-US" sz="3000" dirty="0" smtClean="0"/>
              <a:t>Why did he believe this?</a:t>
            </a:r>
          </a:p>
          <a:p>
            <a:pPr marL="834390" lvl="1" indent="-514350">
              <a:buFont typeface="+mj-lt"/>
              <a:buAutoNum type="arabicPeriod"/>
            </a:pPr>
            <a:r>
              <a:rPr lang="en-US" sz="3000" dirty="0" smtClean="0"/>
              <a:t>To what extent was he correct? </a:t>
            </a:r>
            <a:endParaRPr lang="en-US" sz="30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Themes of the Renaissance</a:t>
            </a:r>
            <a:endParaRPr lang="en-US" dirty="0"/>
          </a:p>
        </p:txBody>
      </p:sp>
      <p:sp>
        <p:nvSpPr>
          <p:cNvPr id="3" name="Content Placeholder 2"/>
          <p:cNvSpPr>
            <a:spLocks noGrp="1"/>
          </p:cNvSpPr>
          <p:nvPr>
            <p:ph idx="1"/>
          </p:nvPr>
        </p:nvSpPr>
        <p:spPr/>
        <p:txBody>
          <a:bodyPr/>
          <a:lstStyle/>
          <a:p>
            <a:r>
              <a:rPr lang="en-US" sz="3600" dirty="0" smtClean="0"/>
              <a:t>Intellectual history?</a:t>
            </a:r>
          </a:p>
          <a:p>
            <a:r>
              <a:rPr lang="en-US" sz="3600" dirty="0" smtClean="0"/>
              <a:t>Cultural history?</a:t>
            </a:r>
          </a:p>
          <a:p>
            <a:r>
              <a:rPr lang="en-US" sz="3600" dirty="0" smtClean="0"/>
              <a:t>Political history?</a:t>
            </a:r>
          </a:p>
          <a:p>
            <a:r>
              <a:rPr lang="en-US" sz="3600" dirty="0" smtClean="0"/>
              <a:t>Diplomatic history?</a:t>
            </a:r>
          </a:p>
          <a:p>
            <a:r>
              <a:rPr lang="en-US" sz="3600" dirty="0" smtClean="0"/>
              <a:t>Social history?</a:t>
            </a:r>
          </a:p>
          <a:p>
            <a:r>
              <a:rPr lang="en-US" sz="3600" dirty="0" smtClean="0"/>
              <a:t>Economic history?</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Renaissance?</a:t>
            </a:r>
            <a:endParaRPr lang="en-US" dirty="0"/>
          </a:p>
        </p:txBody>
      </p:sp>
      <p:sp>
        <p:nvSpPr>
          <p:cNvPr id="3" name="Content Placeholder 2"/>
          <p:cNvSpPr>
            <a:spLocks noGrp="1"/>
          </p:cNvSpPr>
          <p:nvPr>
            <p:ph idx="1"/>
          </p:nvPr>
        </p:nvSpPr>
        <p:spPr>
          <a:xfrm>
            <a:off x="914400" y="1447800"/>
            <a:ext cx="7772400" cy="5181600"/>
          </a:xfrm>
        </p:spPr>
        <p:txBody>
          <a:bodyPr>
            <a:normAutofit fontScale="62500" lnSpcReduction="20000"/>
          </a:bodyPr>
          <a:lstStyle/>
          <a:p>
            <a:r>
              <a:rPr lang="en-US" sz="3500" dirty="0" smtClean="0"/>
              <a:t>What does Renaissance mean?</a:t>
            </a:r>
          </a:p>
          <a:p>
            <a:r>
              <a:rPr lang="en-US" sz="3500" dirty="0" smtClean="0"/>
              <a:t>French for “rebirth”.  What was reborn?  What was dead?</a:t>
            </a:r>
          </a:p>
          <a:p>
            <a:pPr lvl="1"/>
            <a:r>
              <a:rPr lang="en-US" sz="2800" dirty="0" smtClean="0"/>
              <a:t>First used in the mid-16</a:t>
            </a:r>
            <a:r>
              <a:rPr lang="en-US" sz="2800" baseline="30000" dirty="0" smtClean="0"/>
              <a:t>th</a:t>
            </a:r>
            <a:r>
              <a:rPr lang="en-US" sz="2800" dirty="0" smtClean="0"/>
              <a:t> century in reference to </a:t>
            </a:r>
            <a:r>
              <a:rPr lang="en-US" sz="2800" i="1" dirty="0" smtClean="0"/>
              <a:t>medieval</a:t>
            </a:r>
            <a:r>
              <a:rPr lang="en-US" sz="2800" dirty="0" smtClean="0"/>
              <a:t> painters</a:t>
            </a:r>
          </a:p>
          <a:p>
            <a:pPr lvl="1"/>
            <a:r>
              <a:rPr lang="en-US" sz="2800" dirty="0" smtClean="0"/>
              <a:t>If rebirth, why associated with classical Greece &amp; Rome?</a:t>
            </a:r>
          </a:p>
          <a:p>
            <a:pPr lvl="1"/>
            <a:r>
              <a:rPr lang="en-US" sz="2800" dirty="0" smtClean="0"/>
              <a:t>Was there truly a clear, obvious break from the medieval?</a:t>
            </a:r>
          </a:p>
          <a:p>
            <a:pPr lvl="1"/>
            <a:r>
              <a:rPr lang="en-US" sz="2800" dirty="0" smtClean="0"/>
              <a:t>To what does the term apply?  When &amp; how?</a:t>
            </a:r>
          </a:p>
          <a:p>
            <a:pPr lvl="2"/>
            <a:r>
              <a:rPr lang="en-US" sz="2400" dirty="0" smtClean="0"/>
              <a:t>Styles in painting &amp; sculpture?</a:t>
            </a:r>
          </a:p>
          <a:p>
            <a:pPr lvl="2"/>
            <a:r>
              <a:rPr lang="en-US" sz="2400" dirty="0" smtClean="0"/>
              <a:t>New literary forms?</a:t>
            </a:r>
          </a:p>
          <a:p>
            <a:pPr lvl="2"/>
            <a:r>
              <a:rPr lang="en-US" sz="2400" dirty="0" smtClean="0"/>
              <a:t>An original lifestyle?</a:t>
            </a:r>
          </a:p>
          <a:p>
            <a:r>
              <a:rPr lang="en-US" sz="3000" dirty="0" smtClean="0"/>
              <a:t>Jacob </a:t>
            </a:r>
            <a:r>
              <a:rPr lang="en-US" sz="3000" dirty="0" err="1" smtClean="0"/>
              <a:t>Burckhart</a:t>
            </a:r>
            <a:endParaRPr lang="en-US" sz="3000" dirty="0" smtClean="0"/>
          </a:p>
          <a:p>
            <a:pPr lvl="1"/>
            <a:r>
              <a:rPr lang="en-US" sz="2800" i="1" dirty="0" smtClean="0"/>
              <a:t>Civilization of the Renaissance in Italy (1860)</a:t>
            </a:r>
            <a:endParaRPr lang="en-US" sz="2800" dirty="0" smtClean="0"/>
          </a:p>
          <a:p>
            <a:r>
              <a:rPr lang="en-US" sz="3000" dirty="0" smtClean="0"/>
              <a:t>Counter-arguments?</a:t>
            </a:r>
          </a:p>
          <a:p>
            <a:endParaRPr lang="en-US" sz="3000" dirty="0" smtClean="0"/>
          </a:p>
          <a:p>
            <a:pPr lvl="2"/>
            <a:endParaRPr lang="en-US" dirty="0" smtClean="0"/>
          </a:p>
          <a:p>
            <a:pPr lvl="2"/>
            <a:endParaRPr lang="en-US" dirty="0" smtClean="0"/>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dissolve">
                                      <p:cBhvr>
                                        <p:cTn id="30" dur="500"/>
                                        <p:tgtEl>
                                          <p:spTgt spid="3">
                                            <p:txEl>
                                              <p:pRg st="7" end="7"/>
                                            </p:txEl>
                                          </p:spTgt>
                                        </p:tgtEl>
                                      </p:cBhvr>
                                    </p:animEffect>
                                  </p:childTnLst>
                                </p:cTn>
                              </p:par>
                              <p:par>
                                <p:cTn id="31" presetID="9"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dissolv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dissolve">
                                      <p:cBhvr>
                                        <p:cTn id="38" dur="5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Effect transition="in" filter="dissolve">
                                      <p:cBhvr>
                                        <p:cTn id="4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Traditional Themes of the Renaissance</a:t>
            </a:r>
            <a:endParaRPr lang="en-US" dirty="0"/>
          </a:p>
        </p:txBody>
      </p:sp>
      <p:sp>
        <p:nvSpPr>
          <p:cNvPr id="3" name="Content Placeholder 2"/>
          <p:cNvSpPr>
            <a:spLocks noGrp="1"/>
          </p:cNvSpPr>
          <p:nvPr>
            <p:ph idx="1"/>
          </p:nvPr>
        </p:nvSpPr>
        <p:spPr/>
        <p:txBody>
          <a:bodyPr>
            <a:normAutofit fontScale="92500" lnSpcReduction="10000"/>
          </a:bodyPr>
          <a:lstStyle/>
          <a:p>
            <a:r>
              <a:rPr lang="en-US" sz="4400" dirty="0" smtClean="0"/>
              <a:t>Humanism</a:t>
            </a:r>
          </a:p>
          <a:p>
            <a:r>
              <a:rPr lang="en-US" sz="4400" dirty="0" smtClean="0"/>
              <a:t>Secularism</a:t>
            </a:r>
          </a:p>
          <a:p>
            <a:r>
              <a:rPr lang="en-US" sz="4400" dirty="0" smtClean="0"/>
              <a:t>Individualism</a:t>
            </a:r>
          </a:p>
          <a:p>
            <a:r>
              <a:rPr lang="en-US" sz="4400" dirty="0" smtClean="0"/>
              <a:t>Rationalism</a:t>
            </a:r>
          </a:p>
          <a:p>
            <a:r>
              <a:rPr lang="en-US" sz="4400" dirty="0" err="1" smtClean="0"/>
              <a:t>Virtu</a:t>
            </a:r>
            <a:r>
              <a:rPr lang="en-US" sz="4400" dirty="0" smtClean="0"/>
              <a:t> (Civic Responsibility)</a:t>
            </a:r>
            <a:endParaRPr lang="en-US"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7" descr="MTCE0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true?	</a:t>
            </a:r>
            <a:endParaRPr lang="en-US" dirty="0"/>
          </a:p>
        </p:txBody>
      </p:sp>
      <p:sp>
        <p:nvSpPr>
          <p:cNvPr id="3" name="Content Placeholder 2"/>
          <p:cNvSpPr>
            <a:spLocks noGrp="1"/>
          </p:cNvSpPr>
          <p:nvPr>
            <p:ph idx="1"/>
          </p:nvPr>
        </p:nvSpPr>
        <p:spPr/>
        <p:txBody>
          <a:bodyPr>
            <a:normAutofit fontScale="85000" lnSpcReduction="10000"/>
          </a:bodyPr>
          <a:lstStyle/>
          <a:p>
            <a:r>
              <a:rPr lang="en-US" sz="3200" dirty="0" smtClean="0"/>
              <a:t>Time of transition:</a:t>
            </a:r>
          </a:p>
          <a:p>
            <a:pPr marL="834390" lvl="1" indent="-514350">
              <a:buFont typeface="+mj-lt"/>
              <a:buAutoNum type="arabicPeriod"/>
            </a:pPr>
            <a:r>
              <a:rPr lang="en-US" sz="3000" dirty="0" smtClean="0"/>
              <a:t>Increased national consciousness</a:t>
            </a:r>
          </a:p>
          <a:p>
            <a:pPr marL="834390" lvl="1" indent="-514350">
              <a:buFont typeface="+mj-lt"/>
              <a:buAutoNum type="arabicPeriod"/>
            </a:pPr>
            <a:r>
              <a:rPr lang="en-US" sz="3000" dirty="0" smtClean="0"/>
              <a:t>Increased political centralization</a:t>
            </a:r>
          </a:p>
          <a:p>
            <a:pPr marL="834390" lvl="1" indent="-514350">
              <a:buFont typeface="+mj-lt"/>
              <a:buAutoNum type="arabicPeriod"/>
            </a:pPr>
            <a:r>
              <a:rPr lang="en-US" sz="3000" dirty="0" smtClean="0"/>
              <a:t>Urbanizing economy: Capitalism and commerce</a:t>
            </a:r>
          </a:p>
          <a:p>
            <a:pPr marL="834390" lvl="1" indent="-514350">
              <a:buFont typeface="+mj-lt"/>
              <a:buAutoNum type="arabicPeriod"/>
            </a:pPr>
            <a:r>
              <a:rPr lang="en-US" sz="3000" dirty="0" smtClean="0"/>
              <a:t>Increased lay &amp; secular control of thought, culture, and even religion</a:t>
            </a:r>
          </a:p>
          <a:p>
            <a:pPr marL="560070" indent="-514350"/>
            <a:r>
              <a:rPr lang="en-US" sz="3200" dirty="0" smtClean="0"/>
              <a:t>Essential step toward Reformations</a:t>
            </a:r>
          </a:p>
          <a:p>
            <a:pPr marL="834390" lvl="1" indent="-514350">
              <a:buFont typeface="+mj-lt"/>
              <a:buAutoNum type="arabicPeriod"/>
            </a:pPr>
            <a:endParaRPr lang="en-US" sz="30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Rough chronology of the Renaissance</a:t>
            </a:r>
            <a:endParaRPr lang="en-US" dirty="0"/>
          </a:p>
        </p:txBody>
      </p:sp>
      <p:sp>
        <p:nvSpPr>
          <p:cNvPr id="3" name="Content Placeholder 2"/>
          <p:cNvSpPr>
            <a:spLocks noGrp="1"/>
          </p:cNvSpPr>
          <p:nvPr>
            <p:ph idx="1"/>
          </p:nvPr>
        </p:nvSpPr>
        <p:spPr/>
        <p:txBody>
          <a:bodyPr>
            <a:normAutofit fontScale="92500" lnSpcReduction="20000"/>
          </a:bodyPr>
          <a:lstStyle/>
          <a:p>
            <a:r>
              <a:rPr lang="en-US" sz="3200" dirty="0" smtClean="0"/>
              <a:t>Up to 1370, individual geniuses emerge, especially in Italy, but no clear movement</a:t>
            </a:r>
          </a:p>
          <a:p>
            <a:r>
              <a:rPr lang="en-US" sz="3200" dirty="0" smtClean="0"/>
              <a:t>To 1470s, the Florentine period: Great things happen in Florence</a:t>
            </a:r>
          </a:p>
          <a:p>
            <a:r>
              <a:rPr lang="en-US" sz="3200" dirty="0" smtClean="0"/>
              <a:t>By 1450s: Renaissance “received” in Rome, Milan, and Venice</a:t>
            </a:r>
          </a:p>
          <a:p>
            <a:r>
              <a:rPr lang="en-US" sz="3200" dirty="0" smtClean="0"/>
              <a:t>After 1500, Renaissance crosses Alps</a:t>
            </a:r>
            <a:endParaRPr lang="en-US" sz="32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p:txBody>
          <a:bodyPr/>
          <a:lstStyle/>
          <a:p>
            <a:endParaRPr lang="en-US"/>
          </a:p>
        </p:txBody>
      </p:sp>
      <p:grpSp>
        <p:nvGrpSpPr>
          <p:cNvPr id="2" name="Group 3"/>
          <p:cNvGrpSpPr>
            <a:grpSpLocks/>
          </p:cNvGrpSpPr>
          <p:nvPr/>
        </p:nvGrpSpPr>
        <p:grpSpPr bwMode="auto">
          <a:xfrm>
            <a:off x="50800" y="0"/>
            <a:ext cx="9093200" cy="6858000"/>
            <a:chOff x="300" y="408"/>
            <a:chExt cx="5193" cy="3504"/>
          </a:xfrm>
        </p:grpSpPr>
        <p:pic>
          <p:nvPicPr>
            <p:cNvPr id="32772" name="Picture 4" descr="p377-map"/>
            <p:cNvPicPr>
              <a:picLocks noChangeAspect="1" noChangeArrowheads="1"/>
            </p:cNvPicPr>
            <p:nvPr/>
          </p:nvPicPr>
          <p:blipFill>
            <a:blip r:embed="rId2" cstate="print"/>
            <a:srcRect/>
            <a:stretch>
              <a:fillRect/>
            </a:stretch>
          </p:blipFill>
          <p:spPr bwMode="auto">
            <a:xfrm>
              <a:off x="300" y="408"/>
              <a:ext cx="5160" cy="3504"/>
            </a:xfrm>
            <a:prstGeom prst="rect">
              <a:avLst/>
            </a:prstGeom>
            <a:noFill/>
          </p:spPr>
        </p:pic>
        <p:pic>
          <p:nvPicPr>
            <p:cNvPr id="32773" name="Picture 5" descr="p377-locator"/>
            <p:cNvPicPr>
              <a:picLocks noChangeAspect="1" noChangeArrowheads="1"/>
            </p:cNvPicPr>
            <p:nvPr/>
          </p:nvPicPr>
          <p:blipFill>
            <a:blip r:embed="rId3" cstate="print"/>
            <a:srcRect/>
            <a:stretch>
              <a:fillRect/>
            </a:stretch>
          </p:blipFill>
          <p:spPr bwMode="auto">
            <a:xfrm>
              <a:off x="4410" y="419"/>
              <a:ext cx="1083" cy="663"/>
            </a:xfrm>
            <a:prstGeom prst="rect">
              <a:avLst/>
            </a:prstGeom>
            <a:noFill/>
          </p:spPr>
        </p:pic>
        <p:pic>
          <p:nvPicPr>
            <p:cNvPr id="32774" name="Picture 6" descr="p377-key"/>
            <p:cNvPicPr>
              <a:picLocks noChangeAspect="1" noChangeArrowheads="1"/>
            </p:cNvPicPr>
            <p:nvPr/>
          </p:nvPicPr>
          <p:blipFill>
            <a:blip r:embed="rId4" cstate="print"/>
            <a:srcRect/>
            <a:stretch>
              <a:fillRect/>
            </a:stretch>
          </p:blipFill>
          <p:spPr bwMode="auto">
            <a:xfrm>
              <a:off x="4021" y="1746"/>
              <a:ext cx="1180" cy="1801"/>
            </a:xfrm>
            <a:prstGeom prst="rect">
              <a:avLst/>
            </a:prstGeom>
            <a:noFill/>
          </p:spPr>
        </p:pic>
      </p:gr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t>Italian Renaissance</a:t>
            </a:r>
          </a:p>
        </p:txBody>
      </p:sp>
      <p:sp>
        <p:nvSpPr>
          <p:cNvPr id="17411" name="Rectangle 3"/>
          <p:cNvSpPr>
            <a:spLocks noGrp="1" noChangeArrowheads="1"/>
          </p:cNvSpPr>
          <p:nvPr>
            <p:ph idx="1"/>
          </p:nvPr>
        </p:nvSpPr>
        <p:spPr/>
        <p:txBody>
          <a:bodyPr>
            <a:normAutofit fontScale="62500" lnSpcReduction="20000"/>
          </a:bodyPr>
          <a:lstStyle/>
          <a:p>
            <a:r>
              <a:rPr lang="en-US" sz="3600" dirty="0"/>
              <a:t>Why Italy?</a:t>
            </a:r>
          </a:p>
          <a:p>
            <a:pPr lvl="1"/>
            <a:r>
              <a:rPr lang="en-US" sz="3600" dirty="0" smtClean="0"/>
              <a:t>Higher level of literacy and lay education</a:t>
            </a:r>
          </a:p>
          <a:p>
            <a:pPr lvl="1"/>
            <a:r>
              <a:rPr lang="en-US" sz="3600" dirty="0" smtClean="0"/>
              <a:t>Crossroads </a:t>
            </a:r>
            <a:r>
              <a:rPr lang="en-US" sz="3600" dirty="0"/>
              <a:t>of trade &amp; cultural exchange</a:t>
            </a:r>
          </a:p>
          <a:p>
            <a:pPr lvl="1"/>
            <a:r>
              <a:rPr lang="en-US" sz="3600" dirty="0" smtClean="0"/>
              <a:t>Greater wealth = patronage</a:t>
            </a:r>
            <a:endParaRPr lang="en-US" sz="3600" dirty="0"/>
          </a:p>
          <a:p>
            <a:pPr lvl="1"/>
            <a:r>
              <a:rPr lang="en-US" sz="3600" dirty="0"/>
              <a:t>Historic roots in </a:t>
            </a:r>
            <a:r>
              <a:rPr lang="en-US" sz="3600" dirty="0" smtClean="0"/>
              <a:t>antiquity</a:t>
            </a:r>
          </a:p>
          <a:p>
            <a:pPr lvl="1"/>
            <a:r>
              <a:rPr lang="en-US" sz="3600" dirty="0" smtClean="0"/>
              <a:t>Less bound to feudal/chivalric values</a:t>
            </a:r>
          </a:p>
          <a:p>
            <a:pPr lvl="1"/>
            <a:r>
              <a:rPr lang="en-US" sz="3600" dirty="0" smtClean="0"/>
              <a:t>City-states = Urban culture</a:t>
            </a:r>
            <a:endParaRPr lang="en-US" sz="3600" dirty="0"/>
          </a:p>
          <a:p>
            <a:r>
              <a:rPr lang="en-US" sz="3600" dirty="0"/>
              <a:t>On which classes did the Renaissance have the greatest effect?</a:t>
            </a:r>
          </a:p>
          <a:p>
            <a:pPr lvl="1"/>
            <a:endParaRPr lang="en-US" sz="3600" dirty="0"/>
          </a:p>
          <a:p>
            <a:endParaRPr lang="en-US" dirty="0"/>
          </a:p>
          <a:p>
            <a:pPr lvl="1"/>
            <a:endParaRPr lang="en-US" dirty="0"/>
          </a:p>
        </p:txBody>
      </p:sp>
      <p:grpSp>
        <p:nvGrpSpPr>
          <p:cNvPr id="2" name="Group 4"/>
          <p:cNvGrpSpPr>
            <a:grpSpLocks/>
          </p:cNvGrpSpPr>
          <p:nvPr/>
        </p:nvGrpSpPr>
        <p:grpSpPr bwMode="auto">
          <a:xfrm>
            <a:off x="7035800" y="0"/>
            <a:ext cx="2108200" cy="1981200"/>
            <a:chOff x="300" y="408"/>
            <a:chExt cx="5193" cy="3504"/>
          </a:xfrm>
        </p:grpSpPr>
        <p:pic>
          <p:nvPicPr>
            <p:cNvPr id="17413" name="Picture 5" descr="p377-map"/>
            <p:cNvPicPr>
              <a:picLocks noChangeAspect="1" noChangeArrowheads="1"/>
            </p:cNvPicPr>
            <p:nvPr/>
          </p:nvPicPr>
          <p:blipFill>
            <a:blip r:embed="rId2" cstate="print"/>
            <a:srcRect/>
            <a:stretch>
              <a:fillRect/>
            </a:stretch>
          </p:blipFill>
          <p:spPr bwMode="auto">
            <a:xfrm>
              <a:off x="300" y="408"/>
              <a:ext cx="5160" cy="3504"/>
            </a:xfrm>
            <a:prstGeom prst="rect">
              <a:avLst/>
            </a:prstGeom>
            <a:noFill/>
          </p:spPr>
        </p:pic>
        <p:pic>
          <p:nvPicPr>
            <p:cNvPr id="17414" name="Picture 6" descr="p377-locator"/>
            <p:cNvPicPr>
              <a:picLocks noChangeAspect="1" noChangeArrowheads="1"/>
            </p:cNvPicPr>
            <p:nvPr/>
          </p:nvPicPr>
          <p:blipFill>
            <a:blip r:embed="rId3" cstate="print"/>
            <a:srcRect/>
            <a:stretch>
              <a:fillRect/>
            </a:stretch>
          </p:blipFill>
          <p:spPr bwMode="auto">
            <a:xfrm>
              <a:off x="4410" y="419"/>
              <a:ext cx="1083" cy="663"/>
            </a:xfrm>
            <a:prstGeom prst="rect">
              <a:avLst/>
            </a:prstGeom>
            <a:noFill/>
          </p:spPr>
        </p:pic>
        <p:pic>
          <p:nvPicPr>
            <p:cNvPr id="17415" name="Picture 7" descr="p377-key"/>
            <p:cNvPicPr>
              <a:picLocks noChangeAspect="1" noChangeArrowheads="1"/>
            </p:cNvPicPr>
            <p:nvPr/>
          </p:nvPicPr>
          <p:blipFill>
            <a:blip r:embed="rId4" cstate="print"/>
            <a:srcRect/>
            <a:stretch>
              <a:fillRect/>
            </a:stretch>
          </p:blipFill>
          <p:spPr bwMode="auto">
            <a:xfrm>
              <a:off x="4021" y="1746"/>
              <a:ext cx="1180" cy="1801"/>
            </a:xfrm>
            <a:prstGeom prst="rect">
              <a:avLst/>
            </a:prstGeom>
            <a:noFill/>
          </p:spPr>
        </p:pic>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dissolve">
                                      <p:cBhvr>
                                        <p:cTn id="10" dur="500"/>
                                        <p:tgtEl>
                                          <p:spTgt spid="174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dissolve">
                                      <p:cBhvr>
                                        <p:cTn id="13" dur="500"/>
                                        <p:tgtEl>
                                          <p:spTgt spid="1741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dissolve">
                                      <p:cBhvr>
                                        <p:cTn id="16" dur="500"/>
                                        <p:tgtEl>
                                          <p:spTgt spid="1741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Effect transition="in" filter="dissolve">
                                      <p:cBhvr>
                                        <p:cTn id="19" dur="500"/>
                                        <p:tgtEl>
                                          <p:spTgt spid="1741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dissolve">
                                      <p:cBhvr>
                                        <p:cTn id="22" dur="500"/>
                                        <p:tgtEl>
                                          <p:spTgt spid="1741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7411">
                                            <p:txEl>
                                              <p:pRg st="6" end="6"/>
                                            </p:txEl>
                                          </p:spTgt>
                                        </p:tgtEl>
                                        <p:attrNameLst>
                                          <p:attrName>style.visibility</p:attrName>
                                        </p:attrNameLst>
                                      </p:cBhvr>
                                      <p:to>
                                        <p:strVal val="visible"/>
                                      </p:to>
                                    </p:set>
                                    <p:animEffect transition="in" filter="dissolve">
                                      <p:cBhvr>
                                        <p:cTn id="25" dur="500"/>
                                        <p:tgtEl>
                                          <p:spTgt spid="17411">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7411">
                                            <p:txEl>
                                              <p:pRg st="7" end="7"/>
                                            </p:txEl>
                                          </p:spTgt>
                                        </p:tgtEl>
                                        <p:attrNameLst>
                                          <p:attrName>style.visibility</p:attrName>
                                        </p:attrNameLst>
                                      </p:cBhvr>
                                      <p:to>
                                        <p:strVal val="visible"/>
                                      </p:to>
                                    </p:set>
                                    <p:animEffect transition="in" filter="dissolve">
                                      <p:cBhvr>
                                        <p:cTn id="30"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Italy?</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Geography</a:t>
            </a:r>
          </a:p>
          <a:p>
            <a:pPr marL="514350" indent="-514350">
              <a:buFont typeface="+mj-lt"/>
              <a:buAutoNum type="arabicPeriod"/>
            </a:pPr>
            <a:r>
              <a:rPr lang="en-US" dirty="0" smtClean="0"/>
              <a:t>Roman Law</a:t>
            </a:r>
          </a:p>
          <a:p>
            <a:pPr marL="514350" indent="-514350">
              <a:buFont typeface="+mj-lt"/>
              <a:buAutoNum type="arabicPeriod"/>
            </a:pPr>
            <a:r>
              <a:rPr lang="en-US" dirty="0" smtClean="0"/>
              <a:t>Rich in agriculture and trade</a:t>
            </a:r>
          </a:p>
          <a:p>
            <a:pPr marL="514350" indent="-514350">
              <a:buFont typeface="+mj-lt"/>
              <a:buAutoNum type="arabicPeriod"/>
            </a:pPr>
            <a:r>
              <a:rPr lang="en-US" dirty="0" smtClean="0"/>
              <a:t>Banking finances trade, facilitates accumulation of capital</a:t>
            </a:r>
          </a:p>
          <a:p>
            <a:pPr marL="514350" indent="-514350">
              <a:buFont typeface="+mj-lt"/>
              <a:buAutoNum type="arabicPeriod"/>
            </a:pPr>
            <a:r>
              <a:rPr lang="en-US" dirty="0" smtClean="0"/>
              <a:t>Trade w. East</a:t>
            </a:r>
          </a:p>
          <a:p>
            <a:pPr marL="514350" indent="-514350">
              <a:buFont typeface="+mj-lt"/>
              <a:buAutoNum type="arabicPeriod"/>
            </a:pPr>
            <a:r>
              <a:rPr lang="en-US" dirty="0" smtClean="0"/>
              <a:t>Social influences?</a:t>
            </a:r>
            <a:endParaRPr lang="en-US" dirty="0"/>
          </a:p>
        </p:txBody>
      </p:sp>
    </p:spTree>
    <p:extLst>
      <p:ext uri="{BB962C8B-B14F-4D97-AF65-F5344CB8AC3E}">
        <p14:creationId xmlns:p14="http://schemas.microsoft.com/office/powerpoint/2010/main" val="3619340681"/>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Italian city-states</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smtClean="0"/>
              <a:t>Many technically constitutional republics, actually oligarchies</a:t>
            </a:r>
          </a:p>
          <a:p>
            <a:r>
              <a:rPr lang="en-US" dirty="0" smtClean="0"/>
              <a:t>Development of bureaucracies</a:t>
            </a:r>
          </a:p>
          <a:p>
            <a:r>
              <a:rPr lang="en-US" dirty="0" smtClean="0"/>
              <a:t>Military ethos dominates courts</a:t>
            </a:r>
          </a:p>
          <a:p>
            <a:r>
              <a:rPr lang="en-US" dirty="0" smtClean="0"/>
              <a:t>Larger city states were very militarily aggressive</a:t>
            </a:r>
          </a:p>
          <a:p>
            <a:r>
              <a:rPr lang="en-US" dirty="0" smtClean="0"/>
              <a:t>Florence becomes dominant</a:t>
            </a:r>
          </a:p>
          <a:p>
            <a:pPr lvl="1"/>
            <a:r>
              <a:rPr lang="en-US" dirty="0" smtClean="0"/>
              <a:t>Tuscan emerges as Italian </a:t>
            </a:r>
            <a:r>
              <a:rPr lang="en-US" dirty="0" err="1" smtClean="0"/>
              <a:t>countrly</a:t>
            </a:r>
            <a:r>
              <a:rPr lang="en-US" dirty="0" smtClean="0"/>
              <a:t> language</a:t>
            </a:r>
          </a:p>
          <a:p>
            <a:pPr lvl="1"/>
            <a:r>
              <a:rPr lang="en-US" dirty="0" smtClean="0"/>
              <a:t>Medici rulers support secular learning</a:t>
            </a:r>
          </a:p>
          <a:p>
            <a:pPr lvl="1"/>
            <a:r>
              <a:rPr lang="en-US" dirty="0" smtClean="0"/>
              <a:t>Luxury goods and crafts lead to artistic tradition</a:t>
            </a:r>
          </a:p>
          <a:p>
            <a:pPr lvl="1"/>
            <a:r>
              <a:rPr lang="en-US" dirty="0" smtClean="0"/>
              <a:t>Relatively high educational levels</a:t>
            </a:r>
          </a:p>
          <a:p>
            <a:pPr lvl="1"/>
            <a:r>
              <a:rPr lang="en-US" dirty="0" smtClean="0"/>
              <a:t>Rule by merchants/guilds</a:t>
            </a:r>
          </a:p>
        </p:txBody>
      </p:sp>
      <p:sp>
        <p:nvSpPr>
          <p:cNvPr id="4" name="Content Placeholder 3"/>
          <p:cNvSpPr>
            <a:spLocks noGrp="1"/>
          </p:cNvSpPr>
          <p:nvPr>
            <p:ph sz="half" idx="2"/>
          </p:nvPr>
        </p:nvSpPr>
        <p:spPr/>
        <p:txBody>
          <a:bodyPr>
            <a:normAutofit fontScale="62500" lnSpcReduction="20000"/>
          </a:bodyPr>
          <a:lstStyle/>
          <a:p>
            <a:r>
              <a:rPr lang="en-US" dirty="0"/>
              <a:t>Despotic rule (outside Venice)</a:t>
            </a:r>
          </a:p>
          <a:p>
            <a:pPr lvl="1"/>
            <a:r>
              <a:rPr lang="en-US" dirty="0" smtClean="0"/>
              <a:t>Venice: Doge and Senate</a:t>
            </a:r>
          </a:p>
          <a:p>
            <a:pPr lvl="1"/>
            <a:r>
              <a:rPr lang="en-US" dirty="0" smtClean="0"/>
              <a:t>Papal States</a:t>
            </a:r>
          </a:p>
          <a:p>
            <a:pPr lvl="2"/>
            <a:r>
              <a:rPr lang="en-US" dirty="0" smtClean="0"/>
              <a:t>Pope a temporal prince</a:t>
            </a:r>
          </a:p>
          <a:p>
            <a:pPr lvl="2"/>
            <a:r>
              <a:rPr lang="en-US" dirty="0" smtClean="0"/>
              <a:t>Babylonian Captivity?</a:t>
            </a:r>
          </a:p>
          <a:p>
            <a:pPr lvl="1"/>
            <a:r>
              <a:rPr lang="en-US" dirty="0" smtClean="0"/>
              <a:t>Visconti</a:t>
            </a:r>
            <a:r>
              <a:rPr lang="en-US" dirty="0"/>
              <a:t>/Sforza in Milan</a:t>
            </a:r>
          </a:p>
          <a:p>
            <a:pPr lvl="1"/>
            <a:r>
              <a:rPr lang="en-US" dirty="0"/>
              <a:t>De’ Medici in Florence</a:t>
            </a:r>
          </a:p>
          <a:p>
            <a:pPr lvl="2"/>
            <a:r>
              <a:rPr lang="en-US" dirty="0" err="1"/>
              <a:t>Cosimo</a:t>
            </a:r>
            <a:r>
              <a:rPr lang="en-US" dirty="0"/>
              <a:t> (r. 1434-1464)</a:t>
            </a:r>
          </a:p>
          <a:p>
            <a:pPr lvl="2"/>
            <a:r>
              <a:rPr lang="en-US" dirty="0"/>
              <a:t>Lorenzo the Magnificent (r. 1478-1492)</a:t>
            </a:r>
          </a:p>
          <a:p>
            <a:pPr lvl="1"/>
            <a:r>
              <a:rPr lang="en-US" dirty="0" err="1"/>
              <a:t>Podesta</a:t>
            </a:r>
            <a:r>
              <a:rPr lang="en-US" dirty="0"/>
              <a:t> and condottieri </a:t>
            </a:r>
          </a:p>
          <a:p>
            <a:r>
              <a:rPr lang="en-US" dirty="0"/>
              <a:t>Four major social classes</a:t>
            </a:r>
          </a:p>
          <a:p>
            <a:pPr lvl="1"/>
            <a:r>
              <a:rPr lang="en-US" dirty="0"/>
              <a:t>Old rich (old nobles and merchants)</a:t>
            </a:r>
          </a:p>
          <a:p>
            <a:pPr lvl="1"/>
            <a:r>
              <a:rPr lang="en-US" dirty="0"/>
              <a:t>New rich (capitalists and bankers)</a:t>
            </a:r>
          </a:p>
          <a:p>
            <a:pPr lvl="1"/>
            <a:r>
              <a:rPr lang="en-US" dirty="0"/>
              <a:t>Middle burghers (small business &amp; guilds)</a:t>
            </a:r>
          </a:p>
          <a:p>
            <a:pPr lvl="1"/>
            <a:r>
              <a:rPr lang="en-US" dirty="0"/>
              <a:t>The little people</a:t>
            </a:r>
          </a:p>
          <a:p>
            <a:r>
              <a:rPr lang="en-US" dirty="0"/>
              <a:t>Perpetual strife and internal warfare</a:t>
            </a:r>
          </a:p>
          <a:p>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dissolve">
                                      <p:cBhvr>
                                        <p:cTn id="33" dur="500"/>
                                        <p:tgtEl>
                                          <p:spTgt spid="3">
                                            <p:txEl>
                                              <p:pRg st="6" end="6"/>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dissolve">
                                      <p:cBhvr>
                                        <p:cTn id="36" dur="500"/>
                                        <p:tgtEl>
                                          <p:spTgt spid="3">
                                            <p:txEl>
                                              <p:pRg st="7" end="7"/>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dissolve">
                                      <p:cBhvr>
                                        <p:cTn id="39" dur="500"/>
                                        <p:tgtEl>
                                          <p:spTgt spid="3">
                                            <p:txEl>
                                              <p:pRg st="8" end="8"/>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6600" dirty="0" smtClean="0"/>
              <a:t>What is humanism?</a:t>
            </a:r>
            <a:endParaRPr lang="en-US" sz="6600" dirty="0"/>
          </a:p>
        </p:txBody>
      </p:sp>
      <p:sp>
        <p:nvSpPr>
          <p:cNvPr id="4" name="Title 3"/>
          <p:cNvSpPr>
            <a:spLocks noGrp="1"/>
          </p:cNvSpPr>
          <p:nvPr>
            <p:ph type="title"/>
          </p:nvPr>
        </p:nvSpPr>
        <p:spPr/>
        <p:txBody>
          <a:bodyPr/>
          <a:lstStyle/>
          <a:p>
            <a:endParaRPr lang="en-US"/>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914400" y="0"/>
            <a:ext cx="7315200" cy="533400"/>
          </a:xfrm>
        </p:spPr>
        <p:txBody>
          <a:bodyPr>
            <a:normAutofit fontScale="90000"/>
          </a:bodyPr>
          <a:lstStyle/>
          <a:p>
            <a:r>
              <a:rPr lang="en-US" sz="4000" dirty="0"/>
              <a:t>Humanism</a:t>
            </a:r>
          </a:p>
        </p:txBody>
      </p:sp>
      <p:pic>
        <p:nvPicPr>
          <p:cNvPr id="20484" name="Picture 4" descr="DF05-02"/>
          <p:cNvPicPr>
            <a:picLocks noChangeArrowheads="1"/>
          </p:cNvPicPr>
          <p:nvPr/>
        </p:nvPicPr>
        <p:blipFill>
          <a:blip r:embed="rId2" cstate="print"/>
          <a:srcRect/>
          <a:stretch>
            <a:fillRect/>
          </a:stretch>
        </p:blipFill>
        <p:spPr bwMode="auto">
          <a:xfrm>
            <a:off x="304800" y="609600"/>
            <a:ext cx="8839200" cy="60198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Humanism</a:t>
            </a:r>
            <a:endParaRPr lang="en-US" dirty="0"/>
          </a:p>
        </p:txBody>
      </p:sp>
      <p:sp>
        <p:nvSpPr>
          <p:cNvPr id="3" name="Content Placeholder 2"/>
          <p:cNvSpPr>
            <a:spLocks noGrp="1"/>
          </p:cNvSpPr>
          <p:nvPr>
            <p:ph idx="1"/>
          </p:nvPr>
        </p:nvSpPr>
        <p:spPr>
          <a:xfrm>
            <a:off x="914400" y="1447800"/>
            <a:ext cx="7772400" cy="5257800"/>
          </a:xfrm>
        </p:spPr>
        <p:txBody>
          <a:bodyPr>
            <a:normAutofit fontScale="77500" lnSpcReduction="20000"/>
          </a:bodyPr>
          <a:lstStyle/>
          <a:p>
            <a:r>
              <a:rPr lang="en-US" sz="3600" dirty="0" smtClean="0"/>
              <a:t>Very vague term</a:t>
            </a:r>
          </a:p>
          <a:p>
            <a:r>
              <a:rPr lang="en-US" sz="3600" dirty="0" smtClean="0"/>
              <a:t>Many interpretations: What are they?</a:t>
            </a:r>
          </a:p>
          <a:p>
            <a:pPr marL="560070" indent="-514350">
              <a:buFont typeface="+mj-lt"/>
              <a:buAutoNum type="arabicPeriod"/>
            </a:pPr>
            <a:r>
              <a:rPr lang="en-US" sz="3600" dirty="0" smtClean="0"/>
              <a:t>Burckhardt: Birth of modernity, secular, stress on individualism, secular values</a:t>
            </a:r>
          </a:p>
          <a:p>
            <a:pPr marL="560070" indent="-514350">
              <a:buFont typeface="+mj-lt"/>
              <a:buAutoNum type="arabicPeriod"/>
            </a:pPr>
            <a:r>
              <a:rPr lang="en-US" sz="3600" dirty="0" smtClean="0"/>
              <a:t>Champions of Catholic Christianity vs. Aristotelian scholasticism</a:t>
            </a:r>
          </a:p>
          <a:p>
            <a:pPr marL="560070" indent="-514350">
              <a:buFont typeface="+mj-lt"/>
              <a:buAutoNum type="arabicPeriod"/>
            </a:pPr>
            <a:r>
              <a:rPr lang="en-US" sz="3600" dirty="0" smtClean="0"/>
              <a:t>Scholarship that promotes civic responsibility &amp; personal liberty = Civic Humanism</a:t>
            </a:r>
          </a:p>
          <a:p>
            <a:pPr marL="560070" indent="-514350">
              <a:buFont typeface="+mj-lt"/>
              <a:buAutoNum type="arabicPeriod"/>
            </a:pPr>
            <a:r>
              <a:rPr lang="en-US" sz="3600" dirty="0" smtClean="0"/>
              <a:t>Simply an educational program based on rhetoric and sound scholarship</a:t>
            </a:r>
          </a:p>
          <a:p>
            <a:endParaRPr lang="en-US" sz="36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Humanist Scholarship</a:t>
            </a:r>
            <a:endParaRPr lang="en-US" dirty="0"/>
          </a:p>
        </p:txBody>
      </p:sp>
      <p:sp>
        <p:nvSpPr>
          <p:cNvPr id="3" name="Content Placeholder 2"/>
          <p:cNvSpPr>
            <a:spLocks noGrp="1"/>
          </p:cNvSpPr>
          <p:nvPr>
            <p:ph idx="1"/>
          </p:nvPr>
        </p:nvSpPr>
        <p:spPr>
          <a:xfrm>
            <a:off x="685800" y="1752600"/>
            <a:ext cx="7772400" cy="5105400"/>
          </a:xfrm>
        </p:spPr>
        <p:txBody>
          <a:bodyPr>
            <a:normAutofit/>
          </a:bodyPr>
          <a:lstStyle/>
          <a:p>
            <a:r>
              <a:rPr lang="en-US" dirty="0" smtClean="0"/>
              <a:t>Critical study of classics and Church fathers in original languages (Greek &amp; Latin)</a:t>
            </a:r>
          </a:p>
          <a:p>
            <a:r>
              <a:rPr lang="en-US" dirty="0" smtClean="0"/>
              <a:t>Study of the liberal arts</a:t>
            </a:r>
          </a:p>
          <a:p>
            <a:pPr lvl="1"/>
            <a:r>
              <a:rPr lang="en-US" dirty="0" smtClean="0"/>
              <a:t>Grammar</a:t>
            </a:r>
          </a:p>
          <a:p>
            <a:pPr lvl="1"/>
            <a:r>
              <a:rPr lang="en-US" dirty="0" smtClean="0"/>
              <a:t>Rhetoric</a:t>
            </a:r>
          </a:p>
          <a:p>
            <a:pPr lvl="1"/>
            <a:r>
              <a:rPr lang="en-US" dirty="0" smtClean="0"/>
              <a:t>Poetry</a:t>
            </a:r>
          </a:p>
          <a:p>
            <a:pPr lvl="1"/>
            <a:r>
              <a:rPr lang="en-US" dirty="0" smtClean="0"/>
              <a:t>History</a:t>
            </a:r>
          </a:p>
          <a:p>
            <a:pPr lvl="1"/>
            <a:r>
              <a:rPr lang="en-US" dirty="0" smtClean="0"/>
              <a:t>Politics</a:t>
            </a:r>
          </a:p>
          <a:p>
            <a:pPr lvl="1"/>
            <a:r>
              <a:rPr lang="en-US" dirty="0" smtClean="0"/>
              <a:t>Moral Philosophy</a:t>
            </a:r>
          </a:p>
          <a:p>
            <a:r>
              <a:rPr lang="en-US" dirty="0" smtClean="0"/>
              <a:t>Study of primary sources instead of received wisdom</a:t>
            </a:r>
          </a:p>
          <a:p>
            <a:r>
              <a:rPr lang="en-US" dirty="0" smtClean="0"/>
              <a:t>Why important?  What are the effects?</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dissolv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dissolve">
                                      <p:cBhvr>
                                        <p:cTn id="35" dur="500"/>
                                        <p:tgtEl>
                                          <p:spTgt spid="3">
                                            <p:txEl>
                                              <p:pRg st="8" end="8"/>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dissolv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early Italian humanist thinkers</a:t>
            </a:r>
            <a:endParaRPr lang="en-US" dirty="0"/>
          </a:p>
        </p:txBody>
      </p:sp>
      <p:sp>
        <p:nvSpPr>
          <p:cNvPr id="3" name="Content Placeholder 2"/>
          <p:cNvSpPr>
            <a:spLocks noGrp="1"/>
          </p:cNvSpPr>
          <p:nvPr>
            <p:ph idx="1"/>
          </p:nvPr>
        </p:nvSpPr>
        <p:spPr>
          <a:xfrm>
            <a:off x="685800" y="1752600"/>
            <a:ext cx="7772400" cy="5105400"/>
          </a:xfrm>
        </p:spPr>
        <p:txBody>
          <a:bodyPr>
            <a:normAutofit lnSpcReduction="10000"/>
          </a:bodyPr>
          <a:lstStyle/>
          <a:p>
            <a:r>
              <a:rPr lang="en-US" dirty="0" smtClean="0"/>
              <a:t>*Petrarch (1304-1374)</a:t>
            </a:r>
          </a:p>
          <a:p>
            <a:pPr lvl="1"/>
            <a:r>
              <a:rPr lang="en-US" dirty="0" smtClean="0"/>
              <a:t>“Father of humanism”, sonnets to Laura</a:t>
            </a:r>
          </a:p>
          <a:p>
            <a:r>
              <a:rPr lang="en-US" dirty="0" smtClean="0"/>
              <a:t>*Dante (</a:t>
            </a:r>
            <a:r>
              <a:rPr lang="en-US" i="1" dirty="0" smtClean="0"/>
              <a:t>Divine Comedy</a:t>
            </a:r>
            <a:r>
              <a:rPr lang="en-US" dirty="0" smtClean="0"/>
              <a:t>), Boccaccio (</a:t>
            </a:r>
            <a:r>
              <a:rPr lang="en-US" i="1" dirty="0" smtClean="0"/>
              <a:t>Decameron</a:t>
            </a:r>
            <a:r>
              <a:rPr lang="en-US" dirty="0" smtClean="0"/>
              <a:t>) (Both medieval…)</a:t>
            </a:r>
          </a:p>
          <a:p>
            <a:pPr lvl="1"/>
            <a:r>
              <a:rPr lang="en-US" dirty="0" smtClean="0"/>
              <a:t>Vernacular literature</a:t>
            </a:r>
          </a:p>
          <a:p>
            <a:r>
              <a:rPr lang="en-US" dirty="0" smtClean="0"/>
              <a:t>*Christine de </a:t>
            </a:r>
            <a:r>
              <a:rPr lang="en-US" dirty="0" err="1" smtClean="0"/>
              <a:t>Pisan</a:t>
            </a:r>
            <a:r>
              <a:rPr lang="en-US" dirty="0" smtClean="0"/>
              <a:t> (1364-1430)  </a:t>
            </a:r>
          </a:p>
          <a:p>
            <a:r>
              <a:rPr lang="en-US" dirty="0" smtClean="0"/>
              <a:t>Lorenzo Valla (1406-1457)</a:t>
            </a:r>
          </a:p>
          <a:p>
            <a:pPr lvl="1"/>
            <a:r>
              <a:rPr lang="en-US" dirty="0" smtClean="0"/>
              <a:t>Disproval of </a:t>
            </a:r>
            <a:r>
              <a:rPr lang="en-US" i="1" dirty="0" smtClean="0"/>
              <a:t>Donation of </a:t>
            </a:r>
            <a:r>
              <a:rPr lang="en-US" i="1" dirty="0" err="1" smtClean="0"/>
              <a:t>Canstantine</a:t>
            </a:r>
            <a:endParaRPr lang="en-US" dirty="0" smtClean="0"/>
          </a:p>
          <a:p>
            <a:r>
              <a:rPr lang="en-US" dirty="0" smtClean="0"/>
              <a:t>Pico </a:t>
            </a:r>
            <a:r>
              <a:rPr lang="en-US" dirty="0" err="1" smtClean="0"/>
              <a:t>della</a:t>
            </a:r>
            <a:r>
              <a:rPr lang="en-US" dirty="0" smtClean="0"/>
              <a:t> </a:t>
            </a:r>
            <a:r>
              <a:rPr lang="en-US" dirty="0" err="1" smtClean="0"/>
              <a:t>Mirandola</a:t>
            </a:r>
            <a:r>
              <a:rPr lang="en-US" dirty="0" smtClean="0"/>
              <a:t> (1463-1494)</a:t>
            </a:r>
          </a:p>
          <a:p>
            <a:pPr lvl="1"/>
            <a:r>
              <a:rPr lang="en-US" dirty="0" smtClean="0"/>
              <a:t>Founds Florentine Platonic Academy</a:t>
            </a:r>
          </a:p>
          <a:p>
            <a:pPr lvl="1"/>
            <a:r>
              <a:rPr lang="en-US" i="1" dirty="0" smtClean="0"/>
              <a:t>Oration on the Dignity of Man </a:t>
            </a:r>
            <a:r>
              <a:rPr lang="en-US" dirty="0" smtClean="0"/>
              <a:t>(1486)</a:t>
            </a:r>
          </a:p>
          <a:p>
            <a:r>
              <a:rPr lang="en-US" dirty="0" smtClean="0"/>
              <a:t>Castiglione (1478-1529)</a:t>
            </a:r>
          </a:p>
          <a:p>
            <a:pPr lvl="1"/>
            <a:r>
              <a:rPr lang="en-US" i="1" dirty="0" smtClean="0"/>
              <a:t>Book of the Courtier</a:t>
            </a:r>
          </a:p>
          <a:p>
            <a:endParaRPr lang="en-US" dirty="0" smtClean="0"/>
          </a:p>
          <a:p>
            <a:pPr lvl="1"/>
            <a:endParaRPr lang="en-US" dirty="0" smtClean="0"/>
          </a:p>
          <a:p>
            <a:endParaRPr lang="en-US" i="1" dirty="0" smtClean="0"/>
          </a:p>
          <a:p>
            <a:pPr lvl="1"/>
            <a:endParaRPr lang="en-US" dirty="0" smtClean="0"/>
          </a:p>
          <a:p>
            <a:pPr lvl="1"/>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dissolve">
                                      <p:cBhvr>
                                        <p:cTn id="36" dur="500"/>
                                        <p:tgtEl>
                                          <p:spTgt spid="3">
                                            <p:txEl>
                                              <p:pRg st="7" end="7"/>
                                            </p:txEl>
                                          </p:spTgt>
                                        </p:tgtEl>
                                      </p:cBhvr>
                                    </p:animEffect>
                                  </p:childTnLst>
                                </p:cTn>
                              </p:par>
                              <p:par>
                                <p:cTn id="37" presetID="9"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dissolve">
                                      <p:cBhvr>
                                        <p:cTn id="39" dur="500"/>
                                        <p:tgtEl>
                                          <p:spTgt spid="3">
                                            <p:txEl>
                                              <p:pRg st="8" end="8"/>
                                            </p:txEl>
                                          </p:spTgt>
                                        </p:tgtEl>
                                      </p:cBhvr>
                                    </p:animEffect>
                                  </p:childTnLst>
                                </p:cTn>
                              </p:par>
                              <p:par>
                                <p:cTn id="40" presetID="9"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dissolve">
                                      <p:cBhvr>
                                        <p:cTn id="47" dur="500"/>
                                        <p:tgtEl>
                                          <p:spTgt spid="3">
                                            <p:txEl>
                                              <p:pRg st="10" end="10"/>
                                            </p:txEl>
                                          </p:spTgt>
                                        </p:tgtEl>
                                      </p:cBhvr>
                                    </p:animEffect>
                                  </p:childTnLst>
                                </p:cTn>
                              </p:par>
                              <p:par>
                                <p:cTn id="48" presetID="9" presetClass="entr" presetSubtype="0"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dissolve">
                                      <p:cBhvr>
                                        <p:cTn id="5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xfrm>
            <a:off x="914400" y="274638"/>
            <a:ext cx="7772400" cy="792162"/>
          </a:xfrm>
        </p:spPr>
        <p:txBody>
          <a:bodyPr/>
          <a:lstStyle/>
          <a:p>
            <a:r>
              <a:rPr lang="en-US" sz="4000" dirty="0"/>
              <a:t>Renaissance Society</a:t>
            </a:r>
          </a:p>
        </p:txBody>
      </p:sp>
      <p:sp>
        <p:nvSpPr>
          <p:cNvPr id="26627" name="Rectangle 3"/>
          <p:cNvSpPr>
            <a:spLocks noGrp="1" noChangeArrowheads="1"/>
          </p:cNvSpPr>
          <p:nvPr>
            <p:ph idx="1"/>
          </p:nvPr>
        </p:nvSpPr>
        <p:spPr>
          <a:xfrm>
            <a:off x="381000" y="990600"/>
            <a:ext cx="8229600" cy="5867400"/>
          </a:xfrm>
        </p:spPr>
        <p:txBody>
          <a:bodyPr/>
          <a:lstStyle/>
          <a:p>
            <a:pPr>
              <a:lnSpc>
                <a:spcPct val="80000"/>
              </a:lnSpc>
            </a:pPr>
            <a:r>
              <a:rPr lang="en-US" dirty="0"/>
              <a:t>Nobles:</a:t>
            </a:r>
          </a:p>
          <a:p>
            <a:pPr lvl="1">
              <a:lnSpc>
                <a:spcPct val="80000"/>
              </a:lnSpc>
            </a:pPr>
            <a:r>
              <a:rPr lang="en-US" dirty="0" err="1"/>
              <a:t>Baldassare</a:t>
            </a:r>
            <a:r>
              <a:rPr lang="en-US" dirty="0"/>
              <a:t>: </a:t>
            </a:r>
            <a:r>
              <a:rPr lang="en-US" i="1" dirty="0"/>
              <a:t>Book of the Courtier</a:t>
            </a:r>
          </a:p>
          <a:p>
            <a:pPr lvl="1">
              <a:lnSpc>
                <a:spcPct val="80000"/>
              </a:lnSpc>
            </a:pPr>
            <a:r>
              <a:rPr lang="en-US" dirty="0"/>
              <a:t>Show achievements and grace</a:t>
            </a:r>
          </a:p>
          <a:p>
            <a:pPr lvl="1">
              <a:lnSpc>
                <a:spcPct val="80000"/>
              </a:lnSpc>
            </a:pPr>
            <a:r>
              <a:rPr lang="en-US" dirty="0"/>
              <a:t>Sets standards for centuries</a:t>
            </a:r>
          </a:p>
          <a:p>
            <a:pPr>
              <a:lnSpc>
                <a:spcPct val="80000"/>
              </a:lnSpc>
            </a:pPr>
            <a:r>
              <a:rPr lang="en-US" dirty="0"/>
              <a:t>Peasants (85-90% of population): </a:t>
            </a:r>
          </a:p>
          <a:p>
            <a:pPr lvl="1">
              <a:lnSpc>
                <a:spcPct val="80000"/>
              </a:lnSpc>
            </a:pPr>
            <a:r>
              <a:rPr lang="en-US" dirty="0"/>
              <a:t>Serfdom disappears in Western Europe</a:t>
            </a:r>
          </a:p>
          <a:p>
            <a:pPr>
              <a:lnSpc>
                <a:spcPct val="80000"/>
              </a:lnSpc>
            </a:pPr>
            <a:r>
              <a:rPr lang="en-US" dirty="0"/>
              <a:t>Townspeople</a:t>
            </a:r>
          </a:p>
          <a:p>
            <a:pPr lvl="1">
              <a:lnSpc>
                <a:spcPct val="80000"/>
              </a:lnSpc>
            </a:pPr>
            <a:r>
              <a:rPr lang="en-US" dirty="0"/>
              <a:t>Patricians</a:t>
            </a:r>
          </a:p>
          <a:p>
            <a:pPr lvl="1">
              <a:lnSpc>
                <a:spcPct val="80000"/>
              </a:lnSpc>
            </a:pPr>
            <a:r>
              <a:rPr lang="en-US" dirty="0"/>
              <a:t>Burghers</a:t>
            </a:r>
          </a:p>
          <a:p>
            <a:pPr lvl="1">
              <a:lnSpc>
                <a:spcPct val="80000"/>
              </a:lnSpc>
            </a:pPr>
            <a:r>
              <a:rPr lang="en-US" dirty="0"/>
              <a:t>Workers</a:t>
            </a:r>
          </a:p>
          <a:p>
            <a:pPr lvl="2">
              <a:lnSpc>
                <a:spcPct val="80000"/>
              </a:lnSpc>
            </a:pPr>
            <a:r>
              <a:rPr lang="en-US" dirty="0"/>
              <a:t>Very low wages</a:t>
            </a:r>
          </a:p>
          <a:p>
            <a:pPr>
              <a:lnSpc>
                <a:spcPct val="80000"/>
              </a:lnSpc>
            </a:pPr>
            <a:r>
              <a:rPr lang="en-US" dirty="0"/>
              <a:t>Family life: Arranged marriages—dowries</a:t>
            </a:r>
          </a:p>
          <a:p>
            <a:pPr lvl="1">
              <a:lnSpc>
                <a:spcPct val="80000"/>
              </a:lnSpc>
            </a:pPr>
            <a:r>
              <a:rPr lang="en-US" dirty="0"/>
              <a:t>Father-centered </a:t>
            </a:r>
            <a:r>
              <a:rPr lang="en-US" dirty="0" smtClean="0"/>
              <a:t>family</a:t>
            </a:r>
          </a:p>
          <a:p>
            <a:pPr>
              <a:lnSpc>
                <a:spcPct val="80000"/>
              </a:lnSpc>
            </a:pPr>
            <a:r>
              <a:rPr lang="en-US" dirty="0" smtClean="0"/>
              <a:t>Women: Perhaps even more repressed, few rights.  </a:t>
            </a:r>
          </a:p>
          <a:p>
            <a:pPr lvl="1">
              <a:lnSpc>
                <a:spcPct val="80000"/>
              </a:lnSpc>
            </a:pPr>
            <a:r>
              <a:rPr lang="en-US" dirty="0" smtClean="0"/>
              <a:t>Why?  What was their one place to have social significance?</a:t>
            </a:r>
          </a:p>
          <a:p>
            <a:pPr lvl="1">
              <a:lnSpc>
                <a:spcPct val="80000"/>
              </a:lnSpc>
            </a:pPr>
            <a:r>
              <a:rPr lang="en-US" dirty="0" smtClean="0"/>
              <a:t>Still, rule within many homes.</a:t>
            </a:r>
            <a:endParaRPr lang="en-US" dirty="0"/>
          </a:p>
        </p:txBody>
      </p:sp>
      <p:pic>
        <p:nvPicPr>
          <p:cNvPr id="26629" name="Picture 5" descr="cosimovrs">
            <a:hlinkClick r:id="rId2"/>
          </p:cNvPr>
          <p:cNvPicPr>
            <a:picLocks noChangeAspect="1" noChangeArrowheads="1"/>
          </p:cNvPicPr>
          <p:nvPr/>
        </p:nvPicPr>
        <p:blipFill>
          <a:blip r:embed="rId3" cstate="print"/>
          <a:srcRect/>
          <a:stretch>
            <a:fillRect/>
          </a:stretch>
        </p:blipFill>
        <p:spPr bwMode="auto">
          <a:xfrm>
            <a:off x="7010400" y="304800"/>
            <a:ext cx="1635125" cy="2343150"/>
          </a:xfrm>
          <a:prstGeom prst="rect">
            <a:avLst/>
          </a:prstGeom>
          <a:noFill/>
          <a:ln w="9525">
            <a:solidFill>
              <a:schemeClr val="tx1"/>
            </a:solid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dissolve">
                                      <p:cBhvr>
                                        <p:cTn id="7" dur="500"/>
                                        <p:tgtEl>
                                          <p:spTgt spid="2662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6627">
                                            <p:txEl>
                                              <p:pRg st="1" end="1"/>
                                            </p:txEl>
                                          </p:spTgt>
                                        </p:tgtEl>
                                        <p:attrNameLst>
                                          <p:attrName>style.visibility</p:attrName>
                                        </p:attrNameLst>
                                      </p:cBhvr>
                                      <p:to>
                                        <p:strVal val="visible"/>
                                      </p:to>
                                    </p:set>
                                    <p:animEffect transition="in" filter="dissolve">
                                      <p:cBhvr>
                                        <p:cTn id="10" dur="500"/>
                                        <p:tgtEl>
                                          <p:spTgt spid="2662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animEffect transition="in" filter="dissolve">
                                      <p:cBhvr>
                                        <p:cTn id="13" dur="500"/>
                                        <p:tgtEl>
                                          <p:spTgt spid="26627">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26627">
                                            <p:txEl>
                                              <p:pRg st="3" end="3"/>
                                            </p:txEl>
                                          </p:spTgt>
                                        </p:tgtEl>
                                        <p:attrNameLst>
                                          <p:attrName>style.visibility</p:attrName>
                                        </p:attrNameLst>
                                      </p:cBhvr>
                                      <p:to>
                                        <p:strVal val="visible"/>
                                      </p:to>
                                    </p:set>
                                    <p:animEffect transition="in" filter="dissolve">
                                      <p:cBhvr>
                                        <p:cTn id="16" dur="500"/>
                                        <p:tgtEl>
                                          <p:spTgt spid="2662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6627">
                                            <p:txEl>
                                              <p:pRg st="4" end="4"/>
                                            </p:txEl>
                                          </p:spTgt>
                                        </p:tgtEl>
                                        <p:attrNameLst>
                                          <p:attrName>style.visibility</p:attrName>
                                        </p:attrNameLst>
                                      </p:cBhvr>
                                      <p:to>
                                        <p:strVal val="visible"/>
                                      </p:to>
                                    </p:set>
                                    <p:animEffect transition="in" filter="dissolve">
                                      <p:cBhvr>
                                        <p:cTn id="21" dur="500"/>
                                        <p:tgtEl>
                                          <p:spTgt spid="26627">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26627">
                                            <p:txEl>
                                              <p:pRg st="5" end="5"/>
                                            </p:txEl>
                                          </p:spTgt>
                                        </p:tgtEl>
                                        <p:attrNameLst>
                                          <p:attrName>style.visibility</p:attrName>
                                        </p:attrNameLst>
                                      </p:cBhvr>
                                      <p:to>
                                        <p:strVal val="visible"/>
                                      </p:to>
                                    </p:set>
                                    <p:animEffect transition="in" filter="dissolve">
                                      <p:cBhvr>
                                        <p:cTn id="24" dur="500"/>
                                        <p:tgtEl>
                                          <p:spTgt spid="2662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6627">
                                            <p:txEl>
                                              <p:pRg st="6" end="6"/>
                                            </p:txEl>
                                          </p:spTgt>
                                        </p:tgtEl>
                                        <p:attrNameLst>
                                          <p:attrName>style.visibility</p:attrName>
                                        </p:attrNameLst>
                                      </p:cBhvr>
                                      <p:to>
                                        <p:strVal val="visible"/>
                                      </p:to>
                                    </p:set>
                                    <p:animEffect transition="in" filter="dissolve">
                                      <p:cBhvr>
                                        <p:cTn id="29" dur="500"/>
                                        <p:tgtEl>
                                          <p:spTgt spid="26627">
                                            <p:txEl>
                                              <p:pRg st="6" end="6"/>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26627">
                                            <p:txEl>
                                              <p:pRg st="7" end="7"/>
                                            </p:txEl>
                                          </p:spTgt>
                                        </p:tgtEl>
                                        <p:attrNameLst>
                                          <p:attrName>style.visibility</p:attrName>
                                        </p:attrNameLst>
                                      </p:cBhvr>
                                      <p:to>
                                        <p:strVal val="visible"/>
                                      </p:to>
                                    </p:set>
                                    <p:animEffect transition="in" filter="dissolve">
                                      <p:cBhvr>
                                        <p:cTn id="32" dur="500"/>
                                        <p:tgtEl>
                                          <p:spTgt spid="26627">
                                            <p:txEl>
                                              <p:pRg st="7" end="7"/>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26627">
                                            <p:txEl>
                                              <p:pRg st="8" end="8"/>
                                            </p:txEl>
                                          </p:spTgt>
                                        </p:tgtEl>
                                        <p:attrNameLst>
                                          <p:attrName>style.visibility</p:attrName>
                                        </p:attrNameLst>
                                      </p:cBhvr>
                                      <p:to>
                                        <p:strVal val="visible"/>
                                      </p:to>
                                    </p:set>
                                    <p:animEffect transition="in" filter="dissolve">
                                      <p:cBhvr>
                                        <p:cTn id="35" dur="500"/>
                                        <p:tgtEl>
                                          <p:spTgt spid="26627">
                                            <p:txEl>
                                              <p:pRg st="8" end="8"/>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26627">
                                            <p:txEl>
                                              <p:pRg st="9" end="9"/>
                                            </p:txEl>
                                          </p:spTgt>
                                        </p:tgtEl>
                                        <p:attrNameLst>
                                          <p:attrName>style.visibility</p:attrName>
                                        </p:attrNameLst>
                                      </p:cBhvr>
                                      <p:to>
                                        <p:strVal val="visible"/>
                                      </p:to>
                                    </p:set>
                                    <p:animEffect transition="in" filter="dissolve">
                                      <p:cBhvr>
                                        <p:cTn id="38" dur="500"/>
                                        <p:tgtEl>
                                          <p:spTgt spid="26627">
                                            <p:txEl>
                                              <p:pRg st="9" end="9"/>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26627">
                                            <p:txEl>
                                              <p:pRg st="10" end="10"/>
                                            </p:txEl>
                                          </p:spTgt>
                                        </p:tgtEl>
                                        <p:attrNameLst>
                                          <p:attrName>style.visibility</p:attrName>
                                        </p:attrNameLst>
                                      </p:cBhvr>
                                      <p:to>
                                        <p:strVal val="visible"/>
                                      </p:to>
                                    </p:set>
                                    <p:animEffect transition="in" filter="dissolve">
                                      <p:cBhvr>
                                        <p:cTn id="41" dur="500"/>
                                        <p:tgtEl>
                                          <p:spTgt spid="26627">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6627">
                                            <p:txEl>
                                              <p:pRg st="11" end="11"/>
                                            </p:txEl>
                                          </p:spTgt>
                                        </p:tgtEl>
                                        <p:attrNameLst>
                                          <p:attrName>style.visibility</p:attrName>
                                        </p:attrNameLst>
                                      </p:cBhvr>
                                      <p:to>
                                        <p:strVal val="visible"/>
                                      </p:to>
                                    </p:set>
                                    <p:animEffect transition="in" filter="dissolve">
                                      <p:cBhvr>
                                        <p:cTn id="46" dur="500"/>
                                        <p:tgtEl>
                                          <p:spTgt spid="26627">
                                            <p:txEl>
                                              <p:pRg st="11" end="11"/>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26627">
                                            <p:txEl>
                                              <p:pRg st="12" end="12"/>
                                            </p:txEl>
                                          </p:spTgt>
                                        </p:tgtEl>
                                        <p:attrNameLst>
                                          <p:attrName>style.visibility</p:attrName>
                                        </p:attrNameLst>
                                      </p:cBhvr>
                                      <p:to>
                                        <p:strVal val="visible"/>
                                      </p:to>
                                    </p:set>
                                    <p:animEffect transition="in" filter="dissolve">
                                      <p:cBhvr>
                                        <p:cTn id="49" dur="500"/>
                                        <p:tgtEl>
                                          <p:spTgt spid="26627">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26627">
                                            <p:txEl>
                                              <p:pRg st="13" end="13"/>
                                            </p:txEl>
                                          </p:spTgt>
                                        </p:tgtEl>
                                        <p:attrNameLst>
                                          <p:attrName>style.visibility</p:attrName>
                                        </p:attrNameLst>
                                      </p:cBhvr>
                                      <p:to>
                                        <p:strVal val="visible"/>
                                      </p:to>
                                    </p:set>
                                    <p:animEffect transition="in" filter="dissolve">
                                      <p:cBhvr>
                                        <p:cTn id="54" dur="500"/>
                                        <p:tgtEl>
                                          <p:spTgt spid="26627">
                                            <p:txEl>
                                              <p:pRg st="13" end="13"/>
                                            </p:txEl>
                                          </p:spTgt>
                                        </p:tgtEl>
                                      </p:cBhvr>
                                    </p:animEffect>
                                  </p:childTnLst>
                                </p:cTn>
                              </p:par>
                              <p:par>
                                <p:cTn id="55" presetID="9" presetClass="entr" presetSubtype="0" fill="hold" nodeType="withEffect">
                                  <p:stCondLst>
                                    <p:cond delay="0"/>
                                  </p:stCondLst>
                                  <p:childTnLst>
                                    <p:set>
                                      <p:cBhvr>
                                        <p:cTn id="56" dur="1" fill="hold">
                                          <p:stCondLst>
                                            <p:cond delay="0"/>
                                          </p:stCondLst>
                                        </p:cTn>
                                        <p:tgtEl>
                                          <p:spTgt spid="26627">
                                            <p:txEl>
                                              <p:pRg st="14" end="14"/>
                                            </p:txEl>
                                          </p:spTgt>
                                        </p:tgtEl>
                                        <p:attrNameLst>
                                          <p:attrName>style.visibility</p:attrName>
                                        </p:attrNameLst>
                                      </p:cBhvr>
                                      <p:to>
                                        <p:strVal val="visible"/>
                                      </p:to>
                                    </p:set>
                                    <p:animEffect transition="in" filter="dissolve">
                                      <p:cBhvr>
                                        <p:cTn id="57" dur="500"/>
                                        <p:tgtEl>
                                          <p:spTgt spid="26627">
                                            <p:txEl>
                                              <p:pRg st="14" end="14"/>
                                            </p:txEl>
                                          </p:spTgt>
                                        </p:tgtEl>
                                      </p:cBhvr>
                                    </p:animEffect>
                                  </p:childTnLst>
                                </p:cTn>
                              </p:par>
                              <p:par>
                                <p:cTn id="58" presetID="9" presetClass="entr" presetSubtype="0" fill="hold" nodeType="withEffect">
                                  <p:stCondLst>
                                    <p:cond delay="0"/>
                                  </p:stCondLst>
                                  <p:childTnLst>
                                    <p:set>
                                      <p:cBhvr>
                                        <p:cTn id="59" dur="1" fill="hold">
                                          <p:stCondLst>
                                            <p:cond delay="0"/>
                                          </p:stCondLst>
                                        </p:cTn>
                                        <p:tgtEl>
                                          <p:spTgt spid="26627">
                                            <p:txEl>
                                              <p:pRg st="15" end="15"/>
                                            </p:txEl>
                                          </p:spTgt>
                                        </p:tgtEl>
                                        <p:attrNameLst>
                                          <p:attrName>style.visibility</p:attrName>
                                        </p:attrNameLst>
                                      </p:cBhvr>
                                      <p:to>
                                        <p:strVal val="visible"/>
                                      </p:to>
                                    </p:set>
                                    <p:animEffect transition="in" filter="dissolve">
                                      <p:cBhvr>
                                        <p:cTn id="60" dur="500"/>
                                        <p:tgtEl>
                                          <p:spTgt spid="26627">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Renaissance and Discovery</a:t>
            </a:r>
            <a:endParaRPr lang="en-US" dirty="0"/>
          </a:p>
        </p:txBody>
      </p:sp>
      <p:sp>
        <p:nvSpPr>
          <p:cNvPr id="3" name="Subtitle 2"/>
          <p:cNvSpPr>
            <a:spLocks noGrp="1"/>
          </p:cNvSpPr>
          <p:nvPr>
            <p:ph type="subTitle" idx="1"/>
          </p:nvPr>
        </p:nvSpPr>
        <p:spPr/>
        <p:txBody>
          <a:bodyPr/>
          <a:lstStyle/>
          <a:p>
            <a:r>
              <a:rPr lang="en-US" dirty="0" smtClean="0"/>
              <a:t>Northern </a:t>
            </a:r>
            <a:r>
              <a:rPr lang="en-US" dirty="0" smtClean="0"/>
              <a:t>Renaissance, Discovery, and Art</a:t>
            </a:r>
            <a:endParaRPr lang="en-US" dirty="0"/>
          </a:p>
        </p:txBody>
      </p:sp>
    </p:spTree>
    <p:extLst>
      <p:ext uri="{BB962C8B-B14F-4D97-AF65-F5344CB8AC3E}">
        <p14:creationId xmlns:p14="http://schemas.microsoft.com/office/powerpoint/2010/main" val="1004992627"/>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71700" y="0"/>
            <a:ext cx="4789170" cy="6858000"/>
          </a:xfrm>
          <a:prstGeom prst="rect">
            <a:avLst/>
          </a:prstGeom>
        </p:spPr>
      </p:pic>
    </p:spTree>
    <p:extLst>
      <p:ext uri="{BB962C8B-B14F-4D97-AF65-F5344CB8AC3E}">
        <p14:creationId xmlns:p14="http://schemas.microsoft.com/office/powerpoint/2010/main" val="3576190990"/>
      </p:ext>
    </p:extLst>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Italian Diplomacy &amp; External Wars in the High Renaissance</a:t>
            </a:r>
            <a:endParaRPr lang="en-US" dirty="0"/>
          </a:p>
        </p:txBody>
      </p:sp>
      <p:sp>
        <p:nvSpPr>
          <p:cNvPr id="3" name="Content Placeholder 2"/>
          <p:cNvSpPr>
            <a:spLocks noGrp="1"/>
          </p:cNvSpPr>
          <p:nvPr>
            <p:ph sz="half" idx="1"/>
          </p:nvPr>
        </p:nvSpPr>
        <p:spPr/>
        <p:txBody>
          <a:bodyPr>
            <a:normAutofit fontScale="62500" lnSpcReduction="20000"/>
          </a:bodyPr>
          <a:lstStyle/>
          <a:p>
            <a:r>
              <a:rPr lang="en-US" sz="2200" dirty="0" smtClean="0"/>
              <a:t>Late 1400s = Economic &amp; political decline = French &amp; Spanish dominance of peninsula</a:t>
            </a:r>
          </a:p>
          <a:p>
            <a:pPr lvl="1"/>
            <a:r>
              <a:rPr lang="en-US" sz="2200" dirty="0" smtClean="0"/>
              <a:t>Fall of Constantinople</a:t>
            </a:r>
          </a:p>
          <a:p>
            <a:pPr lvl="1"/>
            <a:r>
              <a:rPr lang="en-US" sz="2200" dirty="0" smtClean="0"/>
              <a:t>Portuguese fleets &amp; Atlantic trade</a:t>
            </a:r>
          </a:p>
          <a:p>
            <a:pPr lvl="1"/>
            <a:r>
              <a:rPr lang="en-US" sz="2200" dirty="0" smtClean="0"/>
              <a:t>Increased competition</a:t>
            </a:r>
          </a:p>
          <a:p>
            <a:r>
              <a:rPr lang="en-US" sz="2200" dirty="0" smtClean="0"/>
              <a:t>Peace of Lodi (1454)</a:t>
            </a:r>
          </a:p>
          <a:p>
            <a:r>
              <a:rPr lang="en-US" sz="2200" dirty="0"/>
              <a:t>French, </a:t>
            </a:r>
            <a:r>
              <a:rPr lang="en-US" sz="2200" dirty="0" smtClean="0"/>
              <a:t>Spanish, German </a:t>
            </a:r>
            <a:r>
              <a:rPr lang="en-US" sz="2200" dirty="0"/>
              <a:t>conflict over Italy</a:t>
            </a:r>
          </a:p>
          <a:p>
            <a:pPr lvl="1"/>
            <a:r>
              <a:rPr lang="en-US" sz="2200" dirty="0"/>
              <a:t>First French invasion (1494) on </a:t>
            </a:r>
            <a:r>
              <a:rPr lang="en-US" sz="2200" dirty="0" err="1"/>
              <a:t>Ludovico’s</a:t>
            </a:r>
            <a:r>
              <a:rPr lang="en-US" sz="2200" dirty="0"/>
              <a:t> </a:t>
            </a:r>
            <a:r>
              <a:rPr lang="en-US" sz="2200" dirty="0" smtClean="0"/>
              <a:t>request</a:t>
            </a:r>
          </a:p>
          <a:p>
            <a:pPr lvl="2"/>
            <a:r>
              <a:rPr lang="en-US" sz="2200" dirty="0" smtClean="0"/>
              <a:t>Charles VIII plummets through peninsula toward Naples</a:t>
            </a:r>
          </a:p>
          <a:p>
            <a:pPr lvl="1"/>
            <a:r>
              <a:rPr lang="en-US" sz="2200" dirty="0" smtClean="0"/>
              <a:t>Spanish/HRE intervene</a:t>
            </a:r>
          </a:p>
          <a:p>
            <a:pPr lvl="1"/>
            <a:endParaRPr lang="en-US" sz="2200" dirty="0"/>
          </a:p>
          <a:p>
            <a:endParaRPr lang="en-US" dirty="0" smtClean="0"/>
          </a:p>
          <a:p>
            <a:pPr marL="0" indent="0">
              <a:buNone/>
            </a:pPr>
            <a:endParaRPr lang="en-US" dirty="0" smtClean="0"/>
          </a:p>
          <a:p>
            <a:endParaRPr lang="en-US" dirty="0" smtClean="0"/>
          </a:p>
        </p:txBody>
      </p:sp>
      <p:sp>
        <p:nvSpPr>
          <p:cNvPr id="4" name="Content Placeholder 3"/>
          <p:cNvSpPr>
            <a:spLocks noGrp="1"/>
          </p:cNvSpPr>
          <p:nvPr>
            <p:ph sz="half" idx="2"/>
          </p:nvPr>
        </p:nvSpPr>
        <p:spPr/>
        <p:txBody>
          <a:bodyPr>
            <a:normAutofit fontScale="62500" lnSpcReduction="20000"/>
          </a:bodyPr>
          <a:lstStyle/>
          <a:p>
            <a:pPr lvl="1"/>
            <a:r>
              <a:rPr lang="en-US" sz="1800" dirty="0"/>
              <a:t>Florence</a:t>
            </a:r>
          </a:p>
          <a:p>
            <a:pPr lvl="2"/>
            <a:r>
              <a:rPr lang="en-US" sz="1800" dirty="0"/>
              <a:t>1494-1498: </a:t>
            </a:r>
            <a:r>
              <a:rPr lang="en-US" sz="1800" dirty="0" err="1"/>
              <a:t>Savanarola</a:t>
            </a:r>
            <a:r>
              <a:rPr lang="en-US" sz="1800" dirty="0"/>
              <a:t> (1452-1498) sets up religious dictatorship opposing Medici, French, Popes</a:t>
            </a:r>
            <a:br>
              <a:rPr lang="en-US" sz="1800" dirty="0"/>
            </a:br>
            <a:r>
              <a:rPr lang="en-US" sz="1800" dirty="0"/>
              <a:t>Excommunicated, executed</a:t>
            </a:r>
          </a:p>
          <a:p>
            <a:pPr lvl="2"/>
            <a:r>
              <a:rPr lang="en-US" sz="1800" dirty="0" err="1"/>
              <a:t>Medicis</a:t>
            </a:r>
            <a:r>
              <a:rPr lang="en-US" sz="1800" dirty="0"/>
              <a:t> returned </a:t>
            </a:r>
          </a:p>
          <a:p>
            <a:r>
              <a:rPr lang="en-US" dirty="0" smtClean="0"/>
              <a:t>Louis XII invades with Pope Alexander VI’s support</a:t>
            </a:r>
          </a:p>
          <a:p>
            <a:r>
              <a:rPr lang="en-US" dirty="0" smtClean="0"/>
              <a:t>Wars </a:t>
            </a:r>
            <a:r>
              <a:rPr lang="en-US" dirty="0"/>
              <a:t>in Italy until 1559</a:t>
            </a:r>
          </a:p>
          <a:p>
            <a:r>
              <a:rPr lang="en-US" dirty="0"/>
              <a:t>Emperor Charles V sacks Rome in </a:t>
            </a:r>
            <a:r>
              <a:rPr lang="en-US" dirty="0" smtClean="0"/>
              <a:t>1527</a:t>
            </a:r>
          </a:p>
          <a:p>
            <a:pPr lvl="1"/>
            <a:r>
              <a:rPr lang="en-US" sz="1800" dirty="0" smtClean="0"/>
              <a:t>HRE dominates most of peninsula</a:t>
            </a:r>
          </a:p>
          <a:p>
            <a:pPr lvl="1"/>
            <a:r>
              <a:rPr lang="en-US" sz="1800" dirty="0" smtClean="0"/>
              <a:t>Pope depends on HRE for defense against Turks</a:t>
            </a:r>
            <a:endParaRPr lang="en-US" sz="1800" dirty="0"/>
          </a:p>
          <a:p>
            <a:r>
              <a:rPr lang="en-US" dirty="0"/>
              <a:t>Results?</a:t>
            </a:r>
          </a:p>
          <a:p>
            <a:pPr lvl="1"/>
            <a:r>
              <a:rPr lang="en-US" sz="1800" dirty="0"/>
              <a:t>End of High Renaissance</a:t>
            </a:r>
          </a:p>
          <a:p>
            <a:pPr lvl="1"/>
            <a:r>
              <a:rPr lang="en-US" sz="1800" dirty="0"/>
              <a:t>Division of </a:t>
            </a:r>
            <a:r>
              <a:rPr lang="en-US" sz="1800" dirty="0" smtClean="0"/>
              <a:t>Italy</a:t>
            </a:r>
          </a:p>
          <a:p>
            <a:pPr lvl="1"/>
            <a:r>
              <a:rPr lang="en-US" sz="1800" dirty="0" smtClean="0"/>
              <a:t>Increasing </a:t>
            </a:r>
            <a:r>
              <a:rPr lang="en-US" sz="1800" dirty="0"/>
              <a:t>secular/military involvement of popes (Esp. Alexander VI (Borgia) and Julius II )</a:t>
            </a:r>
          </a:p>
          <a:p>
            <a:pPr lvl="2"/>
            <a:endParaRPr lang="en-US" dirty="0"/>
          </a:p>
          <a:p>
            <a:endParaRPr lang="en-US" dirty="0"/>
          </a:p>
        </p:txBody>
      </p:sp>
    </p:spTree>
    <p:extLst>
      <p:ext uri="{BB962C8B-B14F-4D97-AF65-F5344CB8AC3E}">
        <p14:creationId xmlns:p14="http://schemas.microsoft.com/office/powerpoint/2010/main" val="231885951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dissolve">
                                      <p:cBhvr>
                                        <p:cTn id="29" dur="500"/>
                                        <p:tgtEl>
                                          <p:spTgt spid="3">
                                            <p:txEl>
                                              <p:pRg st="6" end="6"/>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dissolve">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dissolve">
                                      <p:cBhvr>
                                        <p:cTn id="40" dur="500"/>
                                        <p:tgtEl>
                                          <p:spTgt spid="4">
                                            <p:txEl>
                                              <p:pRg st="0" end="0"/>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dissolve">
                                      <p:cBhvr>
                                        <p:cTn id="43" dur="500"/>
                                        <p:tgtEl>
                                          <p:spTgt spid="4">
                                            <p:txEl>
                                              <p:pRg st="1" end="1"/>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dissolve">
                                      <p:cBhvr>
                                        <p:cTn id="46" dur="500"/>
                                        <p:tgtEl>
                                          <p:spTgt spid="4">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dissolve">
                                      <p:cBhvr>
                                        <p:cTn id="51" dur="500"/>
                                        <p:tgtEl>
                                          <p:spTgt spid="4">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4">
                                            <p:txEl>
                                              <p:pRg st="4" end="4"/>
                                            </p:txEl>
                                          </p:spTgt>
                                        </p:tgtEl>
                                        <p:attrNameLst>
                                          <p:attrName>style.visibility</p:attrName>
                                        </p:attrNameLst>
                                      </p:cBhvr>
                                      <p:to>
                                        <p:strVal val="visible"/>
                                      </p:to>
                                    </p:set>
                                    <p:animEffect transition="in" filter="dissolve">
                                      <p:cBhvr>
                                        <p:cTn id="56" dur="500"/>
                                        <p:tgtEl>
                                          <p:spTgt spid="4">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4">
                                            <p:txEl>
                                              <p:pRg st="5" end="5"/>
                                            </p:txEl>
                                          </p:spTgt>
                                        </p:tgtEl>
                                        <p:attrNameLst>
                                          <p:attrName>style.visibility</p:attrName>
                                        </p:attrNameLst>
                                      </p:cBhvr>
                                      <p:to>
                                        <p:strVal val="visible"/>
                                      </p:to>
                                    </p:set>
                                    <p:animEffect transition="in" filter="dissolve">
                                      <p:cBhvr>
                                        <p:cTn id="61" dur="500"/>
                                        <p:tgtEl>
                                          <p:spTgt spid="4">
                                            <p:txEl>
                                              <p:pRg st="5" end="5"/>
                                            </p:txEl>
                                          </p:spTgt>
                                        </p:tgtEl>
                                      </p:cBhvr>
                                    </p:animEffect>
                                  </p:childTnLst>
                                </p:cTn>
                              </p:par>
                              <p:par>
                                <p:cTn id="62" presetID="9" presetClass="entr" presetSubtype="0" fill="hold" nodeType="withEffect">
                                  <p:stCondLst>
                                    <p:cond delay="0"/>
                                  </p:stCondLst>
                                  <p:childTnLst>
                                    <p:set>
                                      <p:cBhvr>
                                        <p:cTn id="63" dur="1" fill="hold">
                                          <p:stCondLst>
                                            <p:cond delay="0"/>
                                          </p:stCondLst>
                                        </p:cTn>
                                        <p:tgtEl>
                                          <p:spTgt spid="4">
                                            <p:txEl>
                                              <p:pRg st="6" end="6"/>
                                            </p:txEl>
                                          </p:spTgt>
                                        </p:tgtEl>
                                        <p:attrNameLst>
                                          <p:attrName>style.visibility</p:attrName>
                                        </p:attrNameLst>
                                      </p:cBhvr>
                                      <p:to>
                                        <p:strVal val="visible"/>
                                      </p:to>
                                    </p:set>
                                    <p:animEffect transition="in" filter="dissolve">
                                      <p:cBhvr>
                                        <p:cTn id="64" dur="500"/>
                                        <p:tgtEl>
                                          <p:spTgt spid="4">
                                            <p:txEl>
                                              <p:pRg st="6" end="6"/>
                                            </p:txEl>
                                          </p:spTgt>
                                        </p:tgtEl>
                                      </p:cBhvr>
                                    </p:animEffect>
                                  </p:childTnLst>
                                </p:cTn>
                              </p:par>
                              <p:par>
                                <p:cTn id="65" presetID="9" presetClass="entr" presetSubtype="0" fill="hold" nodeType="with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Effect transition="in" filter="dissolve">
                                      <p:cBhvr>
                                        <p:cTn id="67" dur="500"/>
                                        <p:tgtEl>
                                          <p:spTgt spid="4">
                                            <p:txEl>
                                              <p:pRg st="7" end="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4">
                                            <p:txEl>
                                              <p:pRg st="8" end="8"/>
                                            </p:txEl>
                                          </p:spTgt>
                                        </p:tgtEl>
                                        <p:attrNameLst>
                                          <p:attrName>style.visibility</p:attrName>
                                        </p:attrNameLst>
                                      </p:cBhvr>
                                      <p:to>
                                        <p:strVal val="visible"/>
                                      </p:to>
                                    </p:set>
                                    <p:animEffect transition="in" filter="dissolve">
                                      <p:cBhvr>
                                        <p:cTn id="72" dur="500"/>
                                        <p:tgtEl>
                                          <p:spTgt spid="4">
                                            <p:txEl>
                                              <p:pRg st="8" end="8"/>
                                            </p:txEl>
                                          </p:spTgt>
                                        </p:tgtEl>
                                      </p:cBhvr>
                                    </p:animEffect>
                                  </p:childTnLst>
                                </p:cTn>
                              </p:par>
                              <p:par>
                                <p:cTn id="73" presetID="9" presetClass="entr" presetSubtype="0" fill="hold" nodeType="withEffect">
                                  <p:stCondLst>
                                    <p:cond delay="0"/>
                                  </p:stCondLst>
                                  <p:childTnLst>
                                    <p:set>
                                      <p:cBhvr>
                                        <p:cTn id="74" dur="1" fill="hold">
                                          <p:stCondLst>
                                            <p:cond delay="0"/>
                                          </p:stCondLst>
                                        </p:cTn>
                                        <p:tgtEl>
                                          <p:spTgt spid="4">
                                            <p:txEl>
                                              <p:pRg st="9" end="9"/>
                                            </p:txEl>
                                          </p:spTgt>
                                        </p:tgtEl>
                                        <p:attrNameLst>
                                          <p:attrName>style.visibility</p:attrName>
                                        </p:attrNameLst>
                                      </p:cBhvr>
                                      <p:to>
                                        <p:strVal val="visible"/>
                                      </p:to>
                                    </p:set>
                                    <p:animEffect transition="in" filter="dissolve">
                                      <p:cBhvr>
                                        <p:cTn id="75" dur="500"/>
                                        <p:tgtEl>
                                          <p:spTgt spid="4">
                                            <p:txEl>
                                              <p:pRg st="9" end="9"/>
                                            </p:txEl>
                                          </p:spTgt>
                                        </p:tgtEl>
                                      </p:cBhvr>
                                    </p:animEffect>
                                  </p:childTnLst>
                                </p:cTn>
                              </p:par>
                              <p:par>
                                <p:cTn id="76" presetID="9" presetClass="entr" presetSubtype="0" fill="hold" nodeType="withEffect">
                                  <p:stCondLst>
                                    <p:cond delay="0"/>
                                  </p:stCondLst>
                                  <p:childTnLst>
                                    <p:set>
                                      <p:cBhvr>
                                        <p:cTn id="77" dur="1" fill="hold">
                                          <p:stCondLst>
                                            <p:cond delay="0"/>
                                          </p:stCondLst>
                                        </p:cTn>
                                        <p:tgtEl>
                                          <p:spTgt spid="4">
                                            <p:txEl>
                                              <p:pRg st="10" end="10"/>
                                            </p:txEl>
                                          </p:spTgt>
                                        </p:tgtEl>
                                        <p:attrNameLst>
                                          <p:attrName>style.visibility</p:attrName>
                                        </p:attrNameLst>
                                      </p:cBhvr>
                                      <p:to>
                                        <p:strVal val="visible"/>
                                      </p:to>
                                    </p:set>
                                    <p:animEffect transition="in" filter="dissolve">
                                      <p:cBhvr>
                                        <p:cTn id="78" dur="500"/>
                                        <p:tgtEl>
                                          <p:spTgt spid="4">
                                            <p:txEl>
                                              <p:pRg st="10" end="10"/>
                                            </p:txEl>
                                          </p:spTgt>
                                        </p:tgtEl>
                                      </p:cBhvr>
                                    </p:animEffect>
                                  </p:childTnLst>
                                </p:cTn>
                              </p:par>
                              <p:par>
                                <p:cTn id="79" presetID="9" presetClass="entr" presetSubtype="0" fill="hold" nodeType="withEffect">
                                  <p:stCondLst>
                                    <p:cond delay="0"/>
                                  </p:stCondLst>
                                  <p:childTnLst>
                                    <p:set>
                                      <p:cBhvr>
                                        <p:cTn id="80" dur="1" fill="hold">
                                          <p:stCondLst>
                                            <p:cond delay="0"/>
                                          </p:stCondLst>
                                        </p:cTn>
                                        <p:tgtEl>
                                          <p:spTgt spid="4">
                                            <p:txEl>
                                              <p:pRg st="11" end="11"/>
                                            </p:txEl>
                                          </p:spTgt>
                                        </p:tgtEl>
                                        <p:attrNameLst>
                                          <p:attrName>style.visibility</p:attrName>
                                        </p:attrNameLst>
                                      </p:cBhvr>
                                      <p:to>
                                        <p:strVal val="visible"/>
                                      </p:to>
                                    </p:set>
                                    <p:animEffect transition="in" filter="dissolve">
                                      <p:cBhvr>
                                        <p:cTn id="81"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US"/>
              <a:t>Machiavelli</a:t>
            </a:r>
          </a:p>
        </p:txBody>
      </p:sp>
      <p:sp>
        <p:nvSpPr>
          <p:cNvPr id="25603" name="Rectangle 3"/>
          <p:cNvSpPr>
            <a:spLocks noGrp="1" noChangeArrowheads="1"/>
          </p:cNvSpPr>
          <p:nvPr>
            <p:ph idx="1"/>
          </p:nvPr>
        </p:nvSpPr>
        <p:spPr/>
        <p:txBody>
          <a:bodyPr>
            <a:normAutofit lnSpcReduction="10000"/>
          </a:bodyPr>
          <a:lstStyle/>
          <a:p>
            <a:r>
              <a:rPr lang="en-US" dirty="0" smtClean="0"/>
              <a:t>Florentine diplomat in France and Rome</a:t>
            </a:r>
          </a:p>
          <a:p>
            <a:r>
              <a:rPr lang="en-US" dirty="0" smtClean="0"/>
              <a:t>Believed Italians lacked “civic virtue”</a:t>
            </a:r>
          </a:p>
          <a:p>
            <a:r>
              <a:rPr lang="en-US" u="sng" dirty="0" smtClean="0"/>
              <a:t>The Prince (1513)</a:t>
            </a:r>
            <a:endParaRPr lang="en-US" u="sng" dirty="0"/>
          </a:p>
          <a:p>
            <a:pPr lvl="1"/>
            <a:r>
              <a:rPr lang="en-US" dirty="0">
                <a:effectLst/>
              </a:rPr>
              <a:t>Pragmatic guide to obtaining &amp; keeping power</a:t>
            </a:r>
            <a:r>
              <a:rPr lang="en-US" dirty="0" smtClean="0">
                <a:effectLst/>
              </a:rPr>
              <a:t>.</a:t>
            </a:r>
          </a:p>
          <a:p>
            <a:pPr lvl="1"/>
            <a:r>
              <a:rPr lang="en-US" dirty="0" smtClean="0"/>
              <a:t>Strong prince could end instability, bring moral regeneration</a:t>
            </a:r>
          </a:p>
          <a:p>
            <a:pPr lvl="1"/>
            <a:r>
              <a:rPr lang="en-US" dirty="0" smtClean="0">
                <a:effectLst/>
              </a:rPr>
              <a:t>Faith in political leadership</a:t>
            </a:r>
          </a:p>
          <a:p>
            <a:pPr lvl="1"/>
            <a:r>
              <a:rPr lang="en-US" dirty="0" smtClean="0"/>
              <a:t>Government’s goal = Stability</a:t>
            </a:r>
            <a:endParaRPr lang="en-US" dirty="0">
              <a:effectLst/>
            </a:endParaRPr>
          </a:p>
          <a:p>
            <a:pPr lvl="1"/>
            <a:r>
              <a:rPr lang="en-US" dirty="0">
                <a:effectLst/>
              </a:rPr>
              <a:t>Not guide to dictatorship; merely observation</a:t>
            </a:r>
            <a:r>
              <a:rPr lang="en-US" dirty="0" smtClean="0">
                <a:effectLst/>
              </a:rPr>
              <a:t>.</a:t>
            </a:r>
          </a:p>
          <a:p>
            <a:pPr lvl="1"/>
            <a:r>
              <a:rPr lang="en-US" dirty="0" smtClean="0"/>
              <a:t>“Reasons of state” justification for political action</a:t>
            </a:r>
            <a:endParaRPr lang="en-US" dirty="0">
              <a:effectLst/>
            </a:endParaRPr>
          </a:p>
          <a:p>
            <a:pPr lvl="1"/>
            <a:r>
              <a:rPr lang="en-US" i="1" dirty="0" smtClean="0">
                <a:effectLst/>
              </a:rPr>
              <a:t>Realpolitik</a:t>
            </a:r>
            <a:endParaRPr lang="en-US" i="1" dirty="0">
              <a:effectLst/>
            </a:endParaRPr>
          </a:p>
        </p:txBody>
      </p:sp>
      <p:pic>
        <p:nvPicPr>
          <p:cNvPr id="25605" name="Picture 5" descr="machiavelli">
            <a:hlinkClick r:id="rId2"/>
          </p:cNvPr>
          <p:cNvPicPr>
            <a:picLocks noChangeAspect="1" noChangeArrowheads="1"/>
          </p:cNvPicPr>
          <p:nvPr/>
        </p:nvPicPr>
        <p:blipFill>
          <a:blip r:embed="rId3" cstate="print"/>
          <a:srcRect/>
          <a:stretch>
            <a:fillRect/>
          </a:stretch>
        </p:blipFill>
        <p:spPr bwMode="auto">
          <a:xfrm>
            <a:off x="6981825" y="161925"/>
            <a:ext cx="1517650" cy="197167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672834334"/>
      </p:ext>
    </p:extLst>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Monarchies”</a:t>
            </a:r>
            <a:endParaRPr lang="en-US" dirty="0"/>
          </a:p>
        </p:txBody>
      </p:sp>
      <p:sp>
        <p:nvSpPr>
          <p:cNvPr id="3" name="Text Placeholder 2"/>
          <p:cNvSpPr>
            <a:spLocks noGrp="1"/>
          </p:cNvSpPr>
          <p:nvPr>
            <p:ph type="body" idx="1"/>
          </p:nvPr>
        </p:nvSpPr>
        <p:spPr/>
        <p:txBody>
          <a:bodyPr/>
          <a:lstStyle/>
          <a:p>
            <a:r>
              <a:rPr lang="en-US" dirty="0" smtClean="0"/>
              <a:t>Monarchy strengthens in England, France, and Spain</a:t>
            </a:r>
            <a:endParaRPr lang="en-US" dirty="0"/>
          </a:p>
        </p:txBody>
      </p:sp>
    </p:spTree>
    <p:extLst>
      <p:ext uri="{BB962C8B-B14F-4D97-AF65-F5344CB8AC3E}">
        <p14:creationId xmlns:p14="http://schemas.microsoft.com/office/powerpoint/2010/main" val="4287044142"/>
      </p:ext>
    </p:extLst>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5600" y="0"/>
            <a:ext cx="8419265" cy="6858000"/>
          </a:xfrm>
          <a:prstGeom prst="rect">
            <a:avLst/>
          </a:prstGeom>
        </p:spPr>
      </p:pic>
    </p:spTree>
    <p:extLst>
      <p:ext uri="{BB962C8B-B14F-4D97-AF65-F5344CB8AC3E}">
        <p14:creationId xmlns:p14="http://schemas.microsoft.com/office/powerpoint/2010/main" val="2913383527"/>
      </p:ext>
    </p:extLst>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14400" y="228600"/>
            <a:ext cx="7772400" cy="715962"/>
          </a:xfrm>
        </p:spPr>
        <p:txBody>
          <a:bodyPr>
            <a:normAutofit fontScale="90000"/>
          </a:bodyPr>
          <a:lstStyle/>
          <a:p>
            <a:r>
              <a:rPr lang="en-US" dirty="0" smtClean="0"/>
              <a:t>The “New Monarchies”</a:t>
            </a:r>
            <a:endParaRPr lang="en-US" dirty="0"/>
          </a:p>
        </p:txBody>
      </p:sp>
      <p:sp>
        <p:nvSpPr>
          <p:cNvPr id="7" name="Content Placeholder 6"/>
          <p:cNvSpPr>
            <a:spLocks noGrp="1"/>
          </p:cNvSpPr>
          <p:nvPr>
            <p:ph idx="1"/>
          </p:nvPr>
        </p:nvSpPr>
        <p:spPr>
          <a:xfrm>
            <a:off x="381000" y="838200"/>
            <a:ext cx="8305800" cy="6019800"/>
          </a:xfrm>
        </p:spPr>
        <p:txBody>
          <a:bodyPr>
            <a:normAutofit fontScale="92500" lnSpcReduction="10000"/>
          </a:bodyPr>
          <a:lstStyle/>
          <a:p>
            <a:pPr lvl="1"/>
            <a:r>
              <a:rPr lang="en-US" dirty="0" smtClean="0"/>
              <a:t>After 1450 – Shift from feudal to unified national monarchies</a:t>
            </a:r>
          </a:p>
          <a:p>
            <a:pPr lvl="2"/>
            <a:r>
              <a:rPr lang="en-US" dirty="0" smtClean="0"/>
              <a:t>Royal burghers become royal advisors</a:t>
            </a:r>
          </a:p>
          <a:p>
            <a:pPr lvl="2"/>
            <a:r>
              <a:rPr lang="en-US" dirty="0" smtClean="0"/>
              <a:t>Towns ally with king.  Why?</a:t>
            </a:r>
          </a:p>
          <a:p>
            <a:pPr lvl="1"/>
            <a:r>
              <a:rPr lang="en-US" dirty="0" smtClean="0"/>
              <a:t>Representative assemblies begin to emerge</a:t>
            </a:r>
          </a:p>
          <a:p>
            <a:pPr lvl="2"/>
            <a:r>
              <a:rPr lang="en-US" dirty="0" smtClean="0"/>
              <a:t>England: Parliament</a:t>
            </a:r>
          </a:p>
          <a:p>
            <a:pPr lvl="2"/>
            <a:r>
              <a:rPr lang="en-US" dirty="0" smtClean="0"/>
              <a:t>France: Estates General</a:t>
            </a:r>
          </a:p>
          <a:p>
            <a:pPr lvl="2"/>
            <a:r>
              <a:rPr lang="en-US" dirty="0" smtClean="0"/>
              <a:t>Spain: Cortes</a:t>
            </a:r>
          </a:p>
          <a:p>
            <a:pPr lvl="1"/>
            <a:r>
              <a:rPr lang="en-US" dirty="0" smtClean="0"/>
              <a:t>New states = Sovereign</a:t>
            </a:r>
          </a:p>
          <a:p>
            <a:pPr lvl="2"/>
            <a:r>
              <a:rPr lang="en-US" dirty="0" smtClean="0"/>
              <a:t>Taxes, war-making, law enforcement become NATIONAL</a:t>
            </a:r>
          </a:p>
          <a:p>
            <a:pPr lvl="1"/>
            <a:r>
              <a:rPr lang="en-US" dirty="0" smtClean="0"/>
              <a:t>Factors leading to monarchical dominance</a:t>
            </a:r>
          </a:p>
          <a:p>
            <a:pPr lvl="2"/>
            <a:r>
              <a:rPr lang="en-US" dirty="0" smtClean="0"/>
              <a:t>Appointments &amp; bureaucracies</a:t>
            </a:r>
          </a:p>
          <a:p>
            <a:pPr lvl="2"/>
            <a:r>
              <a:rPr lang="en-US" dirty="0" smtClean="0"/>
              <a:t>Standing national, more professional, armies</a:t>
            </a:r>
          </a:p>
          <a:p>
            <a:pPr lvl="2"/>
            <a:r>
              <a:rPr lang="en-US" dirty="0" smtClean="0"/>
              <a:t>Raising money: </a:t>
            </a:r>
          </a:p>
          <a:p>
            <a:pPr lvl="3"/>
            <a:r>
              <a:rPr lang="en-US" dirty="0" smtClean="0"/>
              <a:t>Rent from domains</a:t>
            </a:r>
          </a:p>
          <a:p>
            <a:pPr lvl="3"/>
            <a:r>
              <a:rPr lang="en-US" dirty="0" smtClean="0"/>
              <a:t>National taxes on food, clothing</a:t>
            </a:r>
          </a:p>
          <a:p>
            <a:pPr lvl="3"/>
            <a:r>
              <a:rPr lang="en-US" dirty="0" smtClean="0"/>
              <a:t>Direct taxes on peasants</a:t>
            </a:r>
          </a:p>
          <a:p>
            <a:pPr lvl="3"/>
            <a:r>
              <a:rPr lang="en-US" dirty="0" smtClean="0"/>
              <a:t>Sale of offices</a:t>
            </a:r>
          </a:p>
          <a:p>
            <a:pPr lvl="3"/>
            <a:r>
              <a:rPr lang="en-US" dirty="0" smtClean="0"/>
              <a:t>Borrowing from Italian, German bankers</a:t>
            </a:r>
          </a:p>
          <a:p>
            <a:pPr lvl="2"/>
            <a:endParaRPr lang="en-US" dirty="0"/>
          </a:p>
        </p:txBody>
      </p:sp>
    </p:spTree>
    <p:extLst>
      <p:ext uri="{BB962C8B-B14F-4D97-AF65-F5344CB8AC3E}">
        <p14:creationId xmlns:p14="http://schemas.microsoft.com/office/powerpoint/2010/main" val="322420538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dissolve">
                                      <p:cBhvr>
                                        <p:cTn id="21" dur="500"/>
                                        <p:tgtEl>
                                          <p:spTgt spid="7">
                                            <p:txEl>
                                              <p:pRg st="3" end="3"/>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dissolve">
                                      <p:cBhvr>
                                        <p:cTn id="24" dur="500"/>
                                        <p:tgtEl>
                                          <p:spTgt spid="7">
                                            <p:txEl>
                                              <p:pRg st="4" end="4"/>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dissolve">
                                      <p:cBhvr>
                                        <p:cTn id="27" dur="500"/>
                                        <p:tgtEl>
                                          <p:spTgt spid="7">
                                            <p:txEl>
                                              <p:pRg st="5" end="5"/>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dissolve">
                                      <p:cBhvr>
                                        <p:cTn id="30" dur="500"/>
                                        <p:tgtEl>
                                          <p:spTgt spid="7">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animEffect transition="in" filter="dissolve">
                                      <p:cBhvr>
                                        <p:cTn id="35" dur="500"/>
                                        <p:tgtEl>
                                          <p:spTgt spid="7">
                                            <p:txEl>
                                              <p:pRg st="7" end="7"/>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7">
                                            <p:txEl>
                                              <p:pRg st="8" end="8"/>
                                            </p:txEl>
                                          </p:spTgt>
                                        </p:tgtEl>
                                        <p:attrNameLst>
                                          <p:attrName>style.visibility</p:attrName>
                                        </p:attrNameLst>
                                      </p:cBhvr>
                                      <p:to>
                                        <p:strVal val="visible"/>
                                      </p:to>
                                    </p:set>
                                    <p:animEffect transition="in" filter="dissolve">
                                      <p:cBhvr>
                                        <p:cTn id="38" dur="500"/>
                                        <p:tgtEl>
                                          <p:spTgt spid="7">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animEffect transition="in" filter="dissolve">
                                      <p:cBhvr>
                                        <p:cTn id="43" dur="500"/>
                                        <p:tgtEl>
                                          <p:spTgt spid="7">
                                            <p:txEl>
                                              <p:pRg st="9" end="9"/>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7">
                                            <p:txEl>
                                              <p:pRg st="10" end="10"/>
                                            </p:txEl>
                                          </p:spTgt>
                                        </p:tgtEl>
                                        <p:attrNameLst>
                                          <p:attrName>style.visibility</p:attrName>
                                        </p:attrNameLst>
                                      </p:cBhvr>
                                      <p:to>
                                        <p:strVal val="visible"/>
                                      </p:to>
                                    </p:set>
                                    <p:animEffect transition="in" filter="dissolve">
                                      <p:cBhvr>
                                        <p:cTn id="46" dur="500"/>
                                        <p:tgtEl>
                                          <p:spTgt spid="7">
                                            <p:txEl>
                                              <p:pRg st="10" end="10"/>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7">
                                            <p:txEl>
                                              <p:pRg st="11" end="11"/>
                                            </p:txEl>
                                          </p:spTgt>
                                        </p:tgtEl>
                                        <p:attrNameLst>
                                          <p:attrName>style.visibility</p:attrName>
                                        </p:attrNameLst>
                                      </p:cBhvr>
                                      <p:to>
                                        <p:strVal val="visible"/>
                                      </p:to>
                                    </p:set>
                                    <p:animEffect transition="in" filter="dissolve">
                                      <p:cBhvr>
                                        <p:cTn id="49" dur="500"/>
                                        <p:tgtEl>
                                          <p:spTgt spid="7">
                                            <p:txEl>
                                              <p:pRg st="11" end="11"/>
                                            </p:txEl>
                                          </p:spTgt>
                                        </p:tgtEl>
                                      </p:cBhvr>
                                    </p:animEffect>
                                  </p:childTnLst>
                                </p:cTn>
                              </p:par>
                              <p:par>
                                <p:cTn id="50" presetID="9" presetClass="entr" presetSubtype="0" fill="hold" nodeType="withEffect">
                                  <p:stCondLst>
                                    <p:cond delay="0"/>
                                  </p:stCondLst>
                                  <p:childTnLst>
                                    <p:set>
                                      <p:cBhvr>
                                        <p:cTn id="51" dur="1" fill="hold">
                                          <p:stCondLst>
                                            <p:cond delay="0"/>
                                          </p:stCondLst>
                                        </p:cTn>
                                        <p:tgtEl>
                                          <p:spTgt spid="7">
                                            <p:txEl>
                                              <p:pRg st="12" end="12"/>
                                            </p:txEl>
                                          </p:spTgt>
                                        </p:tgtEl>
                                        <p:attrNameLst>
                                          <p:attrName>style.visibility</p:attrName>
                                        </p:attrNameLst>
                                      </p:cBhvr>
                                      <p:to>
                                        <p:strVal val="visible"/>
                                      </p:to>
                                    </p:set>
                                    <p:animEffect transition="in" filter="dissolve">
                                      <p:cBhvr>
                                        <p:cTn id="52" dur="500"/>
                                        <p:tgtEl>
                                          <p:spTgt spid="7">
                                            <p:txEl>
                                              <p:pRg st="12" end="12"/>
                                            </p:txEl>
                                          </p:spTgt>
                                        </p:tgtEl>
                                      </p:cBhvr>
                                    </p:animEffect>
                                  </p:childTnLst>
                                </p:cTn>
                              </p:par>
                              <p:par>
                                <p:cTn id="53" presetID="9" presetClass="entr" presetSubtype="0" fill="hold" nodeType="withEffect">
                                  <p:stCondLst>
                                    <p:cond delay="0"/>
                                  </p:stCondLst>
                                  <p:childTnLst>
                                    <p:set>
                                      <p:cBhvr>
                                        <p:cTn id="54" dur="1" fill="hold">
                                          <p:stCondLst>
                                            <p:cond delay="0"/>
                                          </p:stCondLst>
                                        </p:cTn>
                                        <p:tgtEl>
                                          <p:spTgt spid="7">
                                            <p:txEl>
                                              <p:pRg st="13" end="13"/>
                                            </p:txEl>
                                          </p:spTgt>
                                        </p:tgtEl>
                                        <p:attrNameLst>
                                          <p:attrName>style.visibility</p:attrName>
                                        </p:attrNameLst>
                                      </p:cBhvr>
                                      <p:to>
                                        <p:strVal val="visible"/>
                                      </p:to>
                                    </p:set>
                                    <p:animEffect transition="in" filter="dissolve">
                                      <p:cBhvr>
                                        <p:cTn id="55" dur="500"/>
                                        <p:tgtEl>
                                          <p:spTgt spid="7">
                                            <p:txEl>
                                              <p:pRg st="13" end="13"/>
                                            </p:txEl>
                                          </p:spTgt>
                                        </p:tgtEl>
                                      </p:cBhvr>
                                    </p:animEffect>
                                  </p:childTnLst>
                                </p:cTn>
                              </p:par>
                              <p:par>
                                <p:cTn id="56" presetID="9" presetClass="entr" presetSubtype="0" fill="hold" nodeType="withEffect">
                                  <p:stCondLst>
                                    <p:cond delay="0"/>
                                  </p:stCondLst>
                                  <p:childTnLst>
                                    <p:set>
                                      <p:cBhvr>
                                        <p:cTn id="57" dur="1" fill="hold">
                                          <p:stCondLst>
                                            <p:cond delay="0"/>
                                          </p:stCondLst>
                                        </p:cTn>
                                        <p:tgtEl>
                                          <p:spTgt spid="7">
                                            <p:txEl>
                                              <p:pRg st="14" end="14"/>
                                            </p:txEl>
                                          </p:spTgt>
                                        </p:tgtEl>
                                        <p:attrNameLst>
                                          <p:attrName>style.visibility</p:attrName>
                                        </p:attrNameLst>
                                      </p:cBhvr>
                                      <p:to>
                                        <p:strVal val="visible"/>
                                      </p:to>
                                    </p:set>
                                    <p:animEffect transition="in" filter="dissolve">
                                      <p:cBhvr>
                                        <p:cTn id="58" dur="500"/>
                                        <p:tgtEl>
                                          <p:spTgt spid="7">
                                            <p:txEl>
                                              <p:pRg st="14" end="14"/>
                                            </p:txEl>
                                          </p:spTgt>
                                        </p:tgtEl>
                                      </p:cBhvr>
                                    </p:animEffect>
                                  </p:childTnLst>
                                </p:cTn>
                              </p:par>
                              <p:par>
                                <p:cTn id="59" presetID="9" presetClass="entr" presetSubtype="0" fill="hold" nodeType="withEffect">
                                  <p:stCondLst>
                                    <p:cond delay="0"/>
                                  </p:stCondLst>
                                  <p:childTnLst>
                                    <p:set>
                                      <p:cBhvr>
                                        <p:cTn id="60" dur="1" fill="hold">
                                          <p:stCondLst>
                                            <p:cond delay="0"/>
                                          </p:stCondLst>
                                        </p:cTn>
                                        <p:tgtEl>
                                          <p:spTgt spid="7">
                                            <p:txEl>
                                              <p:pRg st="15" end="15"/>
                                            </p:txEl>
                                          </p:spTgt>
                                        </p:tgtEl>
                                        <p:attrNameLst>
                                          <p:attrName>style.visibility</p:attrName>
                                        </p:attrNameLst>
                                      </p:cBhvr>
                                      <p:to>
                                        <p:strVal val="visible"/>
                                      </p:to>
                                    </p:set>
                                    <p:animEffect transition="in" filter="dissolve">
                                      <p:cBhvr>
                                        <p:cTn id="61" dur="500"/>
                                        <p:tgtEl>
                                          <p:spTgt spid="7">
                                            <p:txEl>
                                              <p:pRg st="15" end="15"/>
                                            </p:txEl>
                                          </p:spTgt>
                                        </p:tgtEl>
                                      </p:cBhvr>
                                    </p:animEffect>
                                  </p:childTnLst>
                                </p:cTn>
                              </p:par>
                              <p:par>
                                <p:cTn id="62" presetID="9" presetClass="entr" presetSubtype="0" fill="hold" nodeType="withEffect">
                                  <p:stCondLst>
                                    <p:cond delay="0"/>
                                  </p:stCondLst>
                                  <p:childTnLst>
                                    <p:set>
                                      <p:cBhvr>
                                        <p:cTn id="63" dur="1" fill="hold">
                                          <p:stCondLst>
                                            <p:cond delay="0"/>
                                          </p:stCondLst>
                                        </p:cTn>
                                        <p:tgtEl>
                                          <p:spTgt spid="7">
                                            <p:txEl>
                                              <p:pRg st="16" end="16"/>
                                            </p:txEl>
                                          </p:spTgt>
                                        </p:tgtEl>
                                        <p:attrNameLst>
                                          <p:attrName>style.visibility</p:attrName>
                                        </p:attrNameLst>
                                      </p:cBhvr>
                                      <p:to>
                                        <p:strVal val="visible"/>
                                      </p:to>
                                    </p:set>
                                    <p:animEffect transition="in" filter="dissolve">
                                      <p:cBhvr>
                                        <p:cTn id="64" dur="500"/>
                                        <p:tgtEl>
                                          <p:spTgt spid="7">
                                            <p:txEl>
                                              <p:pRg st="16" end="16"/>
                                            </p:txEl>
                                          </p:spTgt>
                                        </p:tgtEl>
                                      </p:cBhvr>
                                    </p:animEffect>
                                  </p:childTnLst>
                                </p:cTn>
                              </p:par>
                              <p:par>
                                <p:cTn id="65" presetID="9" presetClass="entr" presetSubtype="0" fill="hold" nodeType="withEffect">
                                  <p:stCondLst>
                                    <p:cond delay="0"/>
                                  </p:stCondLst>
                                  <p:childTnLst>
                                    <p:set>
                                      <p:cBhvr>
                                        <p:cTn id="66" dur="1" fill="hold">
                                          <p:stCondLst>
                                            <p:cond delay="0"/>
                                          </p:stCondLst>
                                        </p:cTn>
                                        <p:tgtEl>
                                          <p:spTgt spid="7">
                                            <p:txEl>
                                              <p:pRg st="17" end="17"/>
                                            </p:txEl>
                                          </p:spTgt>
                                        </p:tgtEl>
                                        <p:attrNameLst>
                                          <p:attrName>style.visibility</p:attrName>
                                        </p:attrNameLst>
                                      </p:cBhvr>
                                      <p:to>
                                        <p:strVal val="visible"/>
                                      </p:to>
                                    </p:set>
                                    <p:animEffect transition="in" filter="dissolve">
                                      <p:cBhvr>
                                        <p:cTn id="67" dur="500"/>
                                        <p:tgtEl>
                                          <p:spTgt spid="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normAutofit fontScale="90000"/>
          </a:bodyPr>
          <a:lstStyle/>
          <a:p>
            <a:r>
              <a:rPr lang="en-US" dirty="0" smtClean="0"/>
              <a:t>New Monarchy: France</a:t>
            </a:r>
            <a:endParaRPr lang="en-US" dirty="0"/>
          </a:p>
        </p:txBody>
      </p:sp>
      <p:sp>
        <p:nvSpPr>
          <p:cNvPr id="3" name="Content Placeholder 2"/>
          <p:cNvSpPr>
            <a:spLocks noGrp="1"/>
          </p:cNvSpPr>
          <p:nvPr>
            <p:ph idx="1"/>
          </p:nvPr>
        </p:nvSpPr>
        <p:spPr>
          <a:xfrm>
            <a:off x="381000" y="838200"/>
            <a:ext cx="8305800" cy="5715000"/>
          </a:xfrm>
        </p:spPr>
        <p:txBody>
          <a:bodyPr>
            <a:normAutofit/>
          </a:bodyPr>
          <a:lstStyle/>
          <a:p>
            <a:r>
              <a:rPr lang="en-US" dirty="0" smtClean="0"/>
              <a:t>Charles VII (r. 1422-1461)</a:t>
            </a:r>
          </a:p>
          <a:p>
            <a:pPr lvl="1"/>
            <a:r>
              <a:rPr lang="en-US" dirty="0" smtClean="0"/>
              <a:t>Exceptional advisors</a:t>
            </a:r>
          </a:p>
          <a:p>
            <a:pPr lvl="1"/>
            <a:r>
              <a:rPr lang="en-US" dirty="0" smtClean="0"/>
              <a:t>Professionalization of the army: 100 Years’ War</a:t>
            </a:r>
          </a:p>
          <a:p>
            <a:pPr lvl="2"/>
            <a:r>
              <a:rPr lang="en-US" dirty="0" smtClean="0"/>
              <a:t>Defeat of Burgundy &amp; Charles the Bold</a:t>
            </a:r>
          </a:p>
          <a:p>
            <a:pPr lvl="1"/>
            <a:r>
              <a:rPr lang="en-US" dirty="0" smtClean="0"/>
              <a:t>Jacques Coeur</a:t>
            </a:r>
          </a:p>
          <a:p>
            <a:pPr lvl="2"/>
            <a:r>
              <a:rPr lang="en-US" dirty="0" smtClean="0"/>
              <a:t>Develops strong army</a:t>
            </a:r>
          </a:p>
          <a:p>
            <a:pPr lvl="2"/>
            <a:r>
              <a:rPr lang="en-US" dirty="0" smtClean="0"/>
              <a:t>Diplomatic corps</a:t>
            </a:r>
          </a:p>
          <a:p>
            <a:pPr lvl="2"/>
            <a:r>
              <a:rPr lang="en-US" dirty="0" smtClean="0"/>
              <a:t>National administration</a:t>
            </a:r>
          </a:p>
          <a:p>
            <a:r>
              <a:rPr lang="en-US" dirty="0" smtClean="0"/>
              <a:t>Louis XI (r. 1461-1483)</a:t>
            </a:r>
          </a:p>
          <a:p>
            <a:pPr lvl="1"/>
            <a:r>
              <a:rPr lang="en-US" dirty="0" smtClean="0"/>
              <a:t>Makes France a great power</a:t>
            </a:r>
          </a:p>
          <a:p>
            <a:pPr lvl="1"/>
            <a:r>
              <a:rPr lang="en-US" dirty="0" smtClean="0"/>
              <a:t>Final defeat of England and elimination of Burgundy</a:t>
            </a:r>
          </a:p>
          <a:p>
            <a:pPr lvl="1"/>
            <a:r>
              <a:rPr lang="en-US" dirty="0" smtClean="0"/>
              <a:t>2x size of France</a:t>
            </a:r>
          </a:p>
          <a:p>
            <a:pPr lvl="1"/>
            <a:r>
              <a:rPr lang="en-US" dirty="0" smtClean="0"/>
              <a:t>Harnesses nobility</a:t>
            </a:r>
          </a:p>
          <a:p>
            <a:pPr lvl="1"/>
            <a:r>
              <a:rPr lang="en-US" dirty="0" smtClean="0"/>
              <a:t>Expands trade &amp; industry</a:t>
            </a:r>
            <a:endParaRPr lang="en-US" dirty="0"/>
          </a:p>
        </p:txBody>
      </p:sp>
      <p:pic>
        <p:nvPicPr>
          <p:cNvPr id="51202" name="Picture 2" descr="File:Louis XI of France.jpg"/>
          <p:cNvPicPr>
            <a:picLocks noChangeAspect="1" noChangeArrowheads="1"/>
          </p:cNvPicPr>
          <p:nvPr/>
        </p:nvPicPr>
        <p:blipFill>
          <a:blip r:embed="rId2" cstate="print"/>
          <a:srcRect/>
          <a:stretch>
            <a:fillRect/>
          </a:stretch>
        </p:blipFill>
        <p:spPr bwMode="auto">
          <a:xfrm>
            <a:off x="6858000" y="3657600"/>
            <a:ext cx="1924050" cy="2771776"/>
          </a:xfrm>
          <a:prstGeom prst="rect">
            <a:avLst/>
          </a:prstGeom>
          <a:noFill/>
        </p:spPr>
      </p:pic>
      <p:pic>
        <p:nvPicPr>
          <p:cNvPr id="51204" name="Picture 4" descr="http://upload.wikimedia.org/wikipedia/commons/thumb/b/b4/Charles_VIII_Ecole_Francaise_16th_century_Musee_de_Conde_Chantilly.jpg/210px-Charles_VIII_Ecole_Francaise_16th_century_Musee_de_Conde_Chantilly.jpg"/>
          <p:cNvPicPr>
            <a:picLocks noChangeAspect="1" noChangeArrowheads="1"/>
          </p:cNvPicPr>
          <p:nvPr/>
        </p:nvPicPr>
        <p:blipFill>
          <a:blip r:embed="rId3" cstate="print"/>
          <a:srcRect/>
          <a:stretch>
            <a:fillRect/>
          </a:stretch>
        </p:blipFill>
        <p:spPr bwMode="auto">
          <a:xfrm>
            <a:off x="6823262" y="533400"/>
            <a:ext cx="1882588" cy="2438400"/>
          </a:xfrm>
          <a:prstGeom prst="rect">
            <a:avLst/>
          </a:prstGeom>
          <a:noFill/>
        </p:spPr>
      </p:pic>
    </p:spTree>
    <p:extLst>
      <p:ext uri="{BB962C8B-B14F-4D97-AF65-F5344CB8AC3E}">
        <p14:creationId xmlns:p14="http://schemas.microsoft.com/office/powerpoint/2010/main" val="283032988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ssolve">
                                      <p:cBhvr>
                                        <p:cTn id="25" dur="500"/>
                                        <p:tgtEl>
                                          <p:spTgt spid="3">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dissolv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dissolve">
                                      <p:cBhvr>
                                        <p:cTn id="33" dur="500"/>
                                        <p:tgtEl>
                                          <p:spTgt spid="3">
                                            <p:txEl>
                                              <p:pRg st="8" end="8"/>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dissolve">
                                      <p:cBhvr>
                                        <p:cTn id="36" dur="500"/>
                                        <p:tgtEl>
                                          <p:spTgt spid="3">
                                            <p:txEl>
                                              <p:pRg st="9" end="9"/>
                                            </p:txEl>
                                          </p:spTgt>
                                        </p:tgtEl>
                                      </p:cBhvr>
                                    </p:animEffect>
                                  </p:childTnLst>
                                </p:cTn>
                              </p:par>
                              <p:par>
                                <p:cTn id="37" presetID="9"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dissolve">
                                      <p:cBhvr>
                                        <p:cTn id="39" dur="500"/>
                                        <p:tgtEl>
                                          <p:spTgt spid="3">
                                            <p:txEl>
                                              <p:pRg st="10" end="10"/>
                                            </p:txEl>
                                          </p:spTgt>
                                        </p:tgtEl>
                                      </p:cBhvr>
                                    </p:animEffect>
                                  </p:childTnLst>
                                </p:cTn>
                              </p:par>
                              <p:par>
                                <p:cTn id="40" presetID="9" presetClass="entr" presetSubtype="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dissolve">
                                      <p:cBhvr>
                                        <p:cTn id="42" dur="500"/>
                                        <p:tgtEl>
                                          <p:spTgt spid="3">
                                            <p:txEl>
                                              <p:pRg st="11" end="11"/>
                                            </p:txEl>
                                          </p:spTgt>
                                        </p:tgtEl>
                                      </p:cBhvr>
                                    </p:animEffect>
                                  </p:childTnLst>
                                </p:cTn>
                              </p:par>
                              <p:par>
                                <p:cTn id="43" presetID="9"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dissolve">
                                      <p:cBhvr>
                                        <p:cTn id="45" dur="500"/>
                                        <p:tgtEl>
                                          <p:spTgt spid="3">
                                            <p:txEl>
                                              <p:pRg st="12" end="12"/>
                                            </p:txEl>
                                          </p:spTgt>
                                        </p:tgtEl>
                                      </p:cBhvr>
                                    </p:animEffect>
                                  </p:childTnLst>
                                </p:cTn>
                              </p:par>
                              <p:par>
                                <p:cTn id="46" presetID="9"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dissolve">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t>New Monarchies: Spain</a:t>
            </a:r>
            <a:endParaRPr lang="en-US" dirty="0"/>
          </a:p>
        </p:txBody>
      </p:sp>
      <p:sp>
        <p:nvSpPr>
          <p:cNvPr id="3" name="Content Placeholder 2"/>
          <p:cNvSpPr>
            <a:spLocks noGrp="1"/>
          </p:cNvSpPr>
          <p:nvPr>
            <p:ph idx="1"/>
          </p:nvPr>
        </p:nvSpPr>
        <p:spPr>
          <a:xfrm>
            <a:off x="381000" y="990600"/>
            <a:ext cx="8305800" cy="5562600"/>
          </a:xfrm>
        </p:spPr>
        <p:txBody>
          <a:bodyPr>
            <a:normAutofit fontScale="92500" lnSpcReduction="10000"/>
          </a:bodyPr>
          <a:lstStyle/>
          <a:p>
            <a:r>
              <a:rPr lang="en-US" dirty="0" smtClean="0"/>
              <a:t>Isabella of Castile (r. 1474-1504) &amp; Ferdinand of Aragon (1479-1516): Marry in 1469</a:t>
            </a:r>
          </a:p>
          <a:p>
            <a:r>
              <a:rPr lang="en-US" dirty="0" smtClean="0"/>
              <a:t>In 1492: Complete </a:t>
            </a:r>
            <a:r>
              <a:rPr lang="en-US" i="1" dirty="0" err="1" smtClean="0"/>
              <a:t>reconquista</a:t>
            </a:r>
            <a:r>
              <a:rPr lang="en-US" dirty="0" smtClean="0"/>
              <a:t> of Moors in Grenada</a:t>
            </a:r>
          </a:p>
          <a:p>
            <a:pPr lvl="1"/>
            <a:r>
              <a:rPr lang="en-US" dirty="0" smtClean="0"/>
              <a:t>Force conversions or exile of Jews and Muslims</a:t>
            </a:r>
          </a:p>
          <a:p>
            <a:pPr lvl="1"/>
            <a:r>
              <a:rPr lang="en-US" dirty="0" smtClean="0"/>
              <a:t>Later conquer Naples (1504) and Navarre (1512) – secure borders</a:t>
            </a:r>
          </a:p>
          <a:p>
            <a:r>
              <a:rPr lang="en-US" dirty="0" smtClean="0"/>
              <a:t>Nobility’s power reduced</a:t>
            </a:r>
          </a:p>
          <a:p>
            <a:pPr lvl="1"/>
            <a:r>
              <a:rPr lang="en-US" dirty="0" smtClean="0"/>
              <a:t>Town league (</a:t>
            </a:r>
            <a:r>
              <a:rPr lang="en-US" i="1" dirty="0" err="1" smtClean="0"/>
              <a:t>hermandad</a:t>
            </a:r>
            <a:r>
              <a:rPr lang="en-US" i="1" dirty="0" smtClean="0"/>
              <a:t>) </a:t>
            </a:r>
            <a:r>
              <a:rPr lang="en-US" dirty="0" smtClean="0"/>
              <a:t>supports king</a:t>
            </a:r>
          </a:p>
          <a:p>
            <a:pPr lvl="1"/>
            <a:r>
              <a:rPr lang="en-US" dirty="0" smtClean="0"/>
              <a:t>Townspeople replace nobility in administration</a:t>
            </a:r>
          </a:p>
          <a:p>
            <a:r>
              <a:rPr lang="en-US" dirty="0" smtClean="0"/>
              <a:t>Church power reduced</a:t>
            </a:r>
          </a:p>
          <a:p>
            <a:pPr lvl="1"/>
            <a:r>
              <a:rPr lang="en-US" dirty="0" smtClean="0"/>
              <a:t>Appointment of higher clergy</a:t>
            </a:r>
          </a:p>
          <a:p>
            <a:pPr lvl="1"/>
            <a:r>
              <a:rPr lang="en-US" dirty="0" smtClean="0"/>
              <a:t>Control Inquisition (Torquemada)</a:t>
            </a:r>
          </a:p>
          <a:p>
            <a:r>
              <a:rPr lang="en-US" dirty="0" smtClean="0"/>
              <a:t>Cardinal Cisneros: Solidifies bond to Catholic Church</a:t>
            </a:r>
          </a:p>
          <a:p>
            <a:r>
              <a:rPr lang="en-US" dirty="0" smtClean="0"/>
              <a:t>Marriage alliances: </a:t>
            </a:r>
          </a:p>
          <a:p>
            <a:pPr lvl="1"/>
            <a:r>
              <a:rPr lang="en-US" dirty="0" smtClean="0"/>
              <a:t>Joanna “the Mad” to </a:t>
            </a:r>
            <a:r>
              <a:rPr lang="en-US" dirty="0" err="1" smtClean="0"/>
              <a:t>Philp</a:t>
            </a:r>
            <a:r>
              <a:rPr lang="en-US" dirty="0" smtClean="0"/>
              <a:t> of Habsburg (son=HRE Charles I)</a:t>
            </a:r>
          </a:p>
          <a:p>
            <a:pPr lvl="1"/>
            <a:r>
              <a:rPr lang="en-US" dirty="0" smtClean="0"/>
              <a:t>Catherine of Aragon (eventually) to Henry VIII</a:t>
            </a:r>
          </a:p>
          <a:p>
            <a:pPr>
              <a:buNone/>
            </a:pPr>
            <a:endParaRPr lang="en-US" dirty="0"/>
          </a:p>
        </p:txBody>
      </p:sp>
      <p:pic>
        <p:nvPicPr>
          <p:cNvPr id="56322" name="Picture 2" descr="http://upload.wikimedia.org/wikipedia/commons/0/08/Fernando_e_Isabel.jpg"/>
          <p:cNvPicPr>
            <a:picLocks noChangeAspect="1" noChangeArrowheads="1"/>
          </p:cNvPicPr>
          <p:nvPr/>
        </p:nvPicPr>
        <p:blipFill>
          <a:blip r:embed="rId2" cstate="print"/>
          <a:srcRect/>
          <a:stretch>
            <a:fillRect/>
          </a:stretch>
        </p:blipFill>
        <p:spPr bwMode="auto">
          <a:xfrm>
            <a:off x="6400800" y="2971800"/>
            <a:ext cx="2438400" cy="1901952"/>
          </a:xfrm>
          <a:prstGeom prst="rect">
            <a:avLst/>
          </a:prstGeom>
          <a:noFill/>
        </p:spPr>
      </p:pic>
    </p:spTree>
    <p:extLst>
      <p:ext uri="{BB962C8B-B14F-4D97-AF65-F5344CB8AC3E}">
        <p14:creationId xmlns:p14="http://schemas.microsoft.com/office/powerpoint/2010/main" val="154936684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dissolv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checkerboard(across)">
                                      <p:cBhvr>
                                        <p:cTn id="34" dur="500"/>
                                        <p:tgtEl>
                                          <p:spTgt spid="3">
                                            <p:txEl>
                                              <p:pRg st="7" end="7"/>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checkerboard(across)">
                                      <p:cBhvr>
                                        <p:cTn id="37" dur="500"/>
                                        <p:tgtEl>
                                          <p:spTgt spid="3">
                                            <p:txEl>
                                              <p:pRg st="8" end="8"/>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checkerboard(across)">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dissolve">
                                      <p:cBhvr>
                                        <p:cTn id="45" dur="500"/>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dissolve">
                                      <p:cBhvr>
                                        <p:cTn id="50" dur="500"/>
                                        <p:tgtEl>
                                          <p:spTgt spid="3">
                                            <p:txEl>
                                              <p:pRg st="11" end="11"/>
                                            </p:txEl>
                                          </p:spTgt>
                                        </p:tgtEl>
                                      </p:cBhvr>
                                    </p:animEffect>
                                  </p:childTnLst>
                                </p:cTn>
                              </p:par>
                              <p:par>
                                <p:cTn id="51" presetID="9" presetClass="entr" presetSubtype="0"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dissolve">
                                      <p:cBhvr>
                                        <p:cTn id="53" dur="500"/>
                                        <p:tgtEl>
                                          <p:spTgt spid="3">
                                            <p:txEl>
                                              <p:pRg st="12" end="12"/>
                                            </p:txEl>
                                          </p:spTgt>
                                        </p:tgtEl>
                                      </p:cBhvr>
                                    </p:animEffect>
                                  </p:childTnLst>
                                </p:cTn>
                              </p:par>
                              <p:par>
                                <p:cTn id="54" presetID="9" presetClass="entr" presetSubtype="0" fill="hold" nodeType="with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dissolve">
                                      <p:cBhvr>
                                        <p:cTn id="5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t>New monarchies: England</a:t>
            </a:r>
            <a:endParaRPr lang="en-US" dirty="0"/>
          </a:p>
        </p:txBody>
      </p:sp>
      <p:sp>
        <p:nvSpPr>
          <p:cNvPr id="3" name="Content Placeholder 2"/>
          <p:cNvSpPr>
            <a:spLocks noGrp="1"/>
          </p:cNvSpPr>
          <p:nvPr>
            <p:ph idx="1"/>
          </p:nvPr>
        </p:nvSpPr>
        <p:spPr>
          <a:xfrm>
            <a:off x="457200" y="914400"/>
            <a:ext cx="8229600" cy="5638800"/>
          </a:xfrm>
        </p:spPr>
        <p:txBody>
          <a:bodyPr/>
          <a:lstStyle/>
          <a:p>
            <a:r>
              <a:rPr lang="en-US" dirty="0" smtClean="0"/>
              <a:t>War of the Roses (1455-1485)</a:t>
            </a:r>
          </a:p>
          <a:p>
            <a:pPr lvl="1"/>
            <a:r>
              <a:rPr lang="en-US" dirty="0" smtClean="0"/>
              <a:t>Civil war between houses of  York (White) and Lancaster (Red)</a:t>
            </a:r>
          </a:p>
          <a:p>
            <a:pPr lvl="2"/>
            <a:r>
              <a:rPr lang="en-US" dirty="0" smtClean="0"/>
              <a:t>Richard III (Edward IV’s brother – York) seizes throne, murders princes</a:t>
            </a:r>
          </a:p>
          <a:p>
            <a:pPr lvl="2"/>
            <a:r>
              <a:rPr lang="en-US" dirty="0" smtClean="0"/>
              <a:t>Support wells for Henry Tudor (Lancaster)</a:t>
            </a:r>
          </a:p>
          <a:p>
            <a:pPr lvl="2"/>
            <a:r>
              <a:rPr lang="en-US" dirty="0" smtClean="0"/>
              <a:t>Henry wins at Bosworth Field (1485)</a:t>
            </a:r>
          </a:p>
          <a:p>
            <a:r>
              <a:rPr lang="en-US" dirty="0" smtClean="0"/>
              <a:t> Henry VII (r. 1485-1509)</a:t>
            </a:r>
          </a:p>
          <a:p>
            <a:pPr lvl="1"/>
            <a:r>
              <a:rPr lang="en-US" dirty="0" smtClean="0"/>
              <a:t>Begins Tudor dynasty</a:t>
            </a:r>
          </a:p>
          <a:p>
            <a:pPr lvl="1"/>
            <a:r>
              <a:rPr lang="en-US" dirty="0" smtClean="0"/>
              <a:t>Establishes power over nobility</a:t>
            </a:r>
          </a:p>
          <a:p>
            <a:pPr lvl="2"/>
            <a:r>
              <a:rPr lang="en-US" dirty="0" smtClean="0"/>
              <a:t>Court of Star Chamber</a:t>
            </a:r>
          </a:p>
          <a:p>
            <a:pPr lvl="1"/>
            <a:r>
              <a:rPr lang="en-US" dirty="0" smtClean="0"/>
              <a:t>Legal precedent used to support monarchy</a:t>
            </a:r>
          </a:p>
          <a:p>
            <a:pPr lvl="2"/>
            <a:r>
              <a:rPr lang="en-US" dirty="0" smtClean="0"/>
              <a:t>Take land and fortunes from nobility</a:t>
            </a:r>
          </a:p>
          <a:p>
            <a:pPr lvl="2"/>
            <a:r>
              <a:rPr lang="en-US" dirty="0" smtClean="0"/>
              <a:t>Become financially independent of Parliament</a:t>
            </a:r>
          </a:p>
          <a:p>
            <a:pPr lvl="1"/>
            <a:endParaRPr lang="en-US" dirty="0"/>
          </a:p>
        </p:txBody>
      </p:sp>
      <p:pic>
        <p:nvPicPr>
          <p:cNvPr id="58370" name="Picture 2" descr="Henry VII who won the battle"/>
          <p:cNvPicPr>
            <a:picLocks noChangeAspect="1" noChangeArrowheads="1"/>
          </p:cNvPicPr>
          <p:nvPr/>
        </p:nvPicPr>
        <p:blipFill>
          <a:blip r:embed="rId2" cstate="print"/>
          <a:srcRect/>
          <a:stretch>
            <a:fillRect/>
          </a:stretch>
        </p:blipFill>
        <p:spPr bwMode="auto">
          <a:xfrm>
            <a:off x="5981700" y="2590800"/>
            <a:ext cx="3162300" cy="4086226"/>
          </a:xfrm>
          <a:prstGeom prst="rect">
            <a:avLst/>
          </a:prstGeom>
          <a:noFill/>
        </p:spPr>
      </p:pic>
    </p:spTree>
    <p:extLst>
      <p:ext uri="{BB962C8B-B14F-4D97-AF65-F5344CB8AC3E}">
        <p14:creationId xmlns:p14="http://schemas.microsoft.com/office/powerpoint/2010/main" val="3345429689"/>
      </p:ext>
    </p:extLst>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question</a:t>
            </a:r>
            <a:endParaRPr lang="en-US" dirty="0"/>
          </a:p>
        </p:txBody>
      </p:sp>
      <p:sp>
        <p:nvSpPr>
          <p:cNvPr id="3" name="Content Placeholder 2"/>
          <p:cNvSpPr>
            <a:spLocks noGrp="1"/>
          </p:cNvSpPr>
          <p:nvPr>
            <p:ph idx="1"/>
          </p:nvPr>
        </p:nvSpPr>
        <p:spPr/>
        <p:txBody>
          <a:bodyPr>
            <a:normAutofit/>
          </a:bodyPr>
          <a:lstStyle/>
          <a:p>
            <a:r>
              <a:rPr lang="en-US" sz="4000" dirty="0" smtClean="0"/>
              <a:t>What factors led to the strengthening of the “New Monarchies”?</a:t>
            </a:r>
            <a:endParaRPr lang="en-US" sz="4000" dirty="0"/>
          </a:p>
        </p:txBody>
      </p:sp>
    </p:spTree>
    <p:extLst>
      <p:ext uri="{BB962C8B-B14F-4D97-AF65-F5344CB8AC3E}">
        <p14:creationId xmlns:p14="http://schemas.microsoft.com/office/powerpoint/2010/main" val="886707237"/>
      </p:ext>
    </p:extLst>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ance">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190245260"/>
      </p:ext>
    </p:extLst>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6620967" cy="1915647"/>
          </a:xfrm>
        </p:spPr>
        <p:txBody>
          <a:bodyPr/>
          <a:lstStyle/>
          <a:p>
            <a:r>
              <a:rPr lang="en-US" dirty="0" smtClean="0"/>
              <a:t>Big Questions About the Northern Renaissance</a:t>
            </a:r>
            <a:endParaRPr lang="en-US" dirty="0"/>
          </a:p>
        </p:txBody>
      </p:sp>
      <p:sp>
        <p:nvSpPr>
          <p:cNvPr id="3" name="Text Placeholder 2"/>
          <p:cNvSpPr>
            <a:spLocks noGrp="1"/>
          </p:cNvSpPr>
          <p:nvPr>
            <p:ph type="body" idx="1"/>
          </p:nvPr>
        </p:nvSpPr>
        <p:spPr>
          <a:xfrm>
            <a:off x="533400" y="2362200"/>
            <a:ext cx="7772400" cy="3852862"/>
          </a:xfrm>
        </p:spPr>
        <p:txBody>
          <a:bodyPr>
            <a:normAutofit/>
          </a:bodyPr>
          <a:lstStyle/>
          <a:p>
            <a:pPr marL="514350" indent="-514350">
              <a:buFont typeface="+mj-lt"/>
              <a:buAutoNum type="arabicPeriod"/>
            </a:pPr>
            <a:r>
              <a:rPr lang="en-US" sz="3200" dirty="0" smtClean="0"/>
              <a:t>How did the Renaissance transform when it crossed the Alps into the North?</a:t>
            </a:r>
          </a:p>
          <a:p>
            <a:pPr marL="514350" indent="-514350">
              <a:buFont typeface="+mj-lt"/>
              <a:buAutoNum type="arabicPeriod"/>
            </a:pPr>
            <a:r>
              <a:rPr lang="en-US" sz="3200" dirty="0" smtClean="0"/>
              <a:t>Why did northern scholars turn to the Bible and the Church fathers rather than Greece and Rome?</a:t>
            </a:r>
            <a:endParaRPr lang="en-US" sz="3200" dirty="0"/>
          </a:p>
        </p:txBody>
      </p:sp>
    </p:spTree>
    <p:extLst>
      <p:ext uri="{BB962C8B-B14F-4D97-AF65-F5344CB8AC3E}">
        <p14:creationId xmlns:p14="http://schemas.microsoft.com/office/powerpoint/2010/main" val="189640103"/>
      </p:ext>
    </p:extLst>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pPr eaLnBrk="1" hangingPunct="1">
              <a:defRPr/>
            </a:pPr>
            <a:r>
              <a:rPr lang="en-US" smtClean="0"/>
              <a:t>Northern Renaissance</a:t>
            </a:r>
          </a:p>
        </p:txBody>
      </p:sp>
      <p:sp>
        <p:nvSpPr>
          <p:cNvPr id="47107" name="Rectangle 3"/>
          <p:cNvSpPr>
            <a:spLocks noGrp="1" noChangeArrowheads="1"/>
          </p:cNvSpPr>
          <p:nvPr>
            <p:ph idx="1"/>
          </p:nvPr>
        </p:nvSpPr>
        <p:spPr>
          <a:xfrm>
            <a:off x="914400" y="1371600"/>
            <a:ext cx="7772400" cy="4530725"/>
          </a:xfrm>
        </p:spPr>
        <p:txBody>
          <a:bodyPr>
            <a:normAutofit fontScale="92500" lnSpcReduction="20000"/>
          </a:bodyPr>
          <a:lstStyle/>
          <a:p>
            <a:pPr eaLnBrk="1" hangingPunct="1">
              <a:defRPr/>
            </a:pPr>
            <a:r>
              <a:rPr lang="en-US" sz="4400" dirty="0" smtClean="0"/>
              <a:t>Northern reformers set stage for Reformation</a:t>
            </a:r>
          </a:p>
          <a:p>
            <a:pPr eaLnBrk="1" hangingPunct="1">
              <a:defRPr/>
            </a:pPr>
            <a:r>
              <a:rPr lang="en-US" sz="4400" dirty="0" smtClean="0"/>
              <a:t>“New Learning” or “Italian Learning”</a:t>
            </a:r>
          </a:p>
          <a:p>
            <a:pPr lvl="1">
              <a:defRPr/>
            </a:pPr>
            <a:r>
              <a:rPr lang="en-US" sz="4200" dirty="0" smtClean="0"/>
              <a:t>Exported by students, artists, merchants, and the Brethren of the Common Life</a:t>
            </a:r>
          </a:p>
        </p:txBody>
      </p:sp>
    </p:spTree>
    <p:extLst>
      <p:ext uri="{BB962C8B-B14F-4D97-AF65-F5344CB8AC3E}">
        <p14:creationId xmlns:p14="http://schemas.microsoft.com/office/powerpoint/2010/main" val="34608605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7">
                                            <p:txEl>
                                              <p:pRg st="1" end="1"/>
                                            </p:txEl>
                                          </p:spTgt>
                                        </p:tgtEl>
                                        <p:attrNameLst>
                                          <p:attrName>style.visibility</p:attrName>
                                        </p:attrNameLst>
                                      </p:cBhvr>
                                      <p:to>
                                        <p:strVal val="visible"/>
                                      </p:to>
                                    </p:set>
                                    <p:anim calcmode="lin" valueType="num">
                                      <p:cBhvr additive="base">
                                        <p:cTn id="13"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 calcmode="lin" valueType="num">
                                      <p:cBhvr additive="base">
                                        <p:cTn id="17"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Differences and similarities between the “Renaissances”</a:t>
            </a:r>
            <a:endParaRPr lang="en-US" dirty="0"/>
          </a:p>
        </p:txBody>
      </p:sp>
      <p:sp>
        <p:nvSpPr>
          <p:cNvPr id="5" name="Text Placeholder 4"/>
          <p:cNvSpPr>
            <a:spLocks noGrp="1"/>
          </p:cNvSpPr>
          <p:nvPr>
            <p:ph type="body" idx="1"/>
          </p:nvPr>
        </p:nvSpPr>
        <p:spPr>
          <a:xfrm>
            <a:off x="353646" y="1463040"/>
            <a:ext cx="4343400" cy="762000"/>
          </a:xfrm>
        </p:spPr>
        <p:txBody>
          <a:bodyPr/>
          <a:lstStyle/>
          <a:p>
            <a:r>
              <a:rPr lang="en-US" dirty="0" smtClean="0"/>
              <a:t>Italy	</a:t>
            </a:r>
            <a:endParaRPr lang="en-US" dirty="0"/>
          </a:p>
        </p:txBody>
      </p:sp>
      <p:sp>
        <p:nvSpPr>
          <p:cNvPr id="6" name="Content Placeholder 5"/>
          <p:cNvSpPr>
            <a:spLocks noGrp="1"/>
          </p:cNvSpPr>
          <p:nvPr>
            <p:ph sz="half" idx="2"/>
          </p:nvPr>
        </p:nvSpPr>
        <p:spPr>
          <a:xfrm>
            <a:off x="304800" y="2286000"/>
            <a:ext cx="4343400" cy="4724400"/>
          </a:xfrm>
        </p:spPr>
        <p:txBody>
          <a:bodyPr>
            <a:normAutofit/>
          </a:bodyPr>
          <a:lstStyle/>
          <a:p>
            <a:r>
              <a:rPr lang="en-US" dirty="0" smtClean="0"/>
              <a:t>Lay culture: urban, literate, affluent</a:t>
            </a:r>
          </a:p>
          <a:p>
            <a:r>
              <a:rPr lang="en-US" dirty="0" smtClean="0"/>
              <a:t>Secular culture has greater influence on intellectual life</a:t>
            </a:r>
          </a:p>
          <a:p>
            <a:r>
              <a:rPr lang="en-US" i="1" dirty="0" smtClean="0"/>
              <a:t>ad </a:t>
            </a:r>
            <a:r>
              <a:rPr lang="en-US" i="1" dirty="0" err="1" smtClean="0"/>
              <a:t>fontes</a:t>
            </a:r>
            <a:r>
              <a:rPr lang="en-US" dirty="0" smtClean="0"/>
              <a:t>: (“back to the sources”), but focus on Rome &amp; Greece.  Why?</a:t>
            </a:r>
          </a:p>
          <a:p>
            <a:r>
              <a:rPr lang="en-US" dirty="0" smtClean="0"/>
              <a:t>Reading and study paths to betterment.  </a:t>
            </a:r>
            <a:r>
              <a:rPr lang="en-US" i="1" dirty="0" smtClean="0"/>
              <a:t>Civic</a:t>
            </a:r>
            <a:r>
              <a:rPr lang="en-US" dirty="0" smtClean="0"/>
              <a:t> duty.</a:t>
            </a:r>
          </a:p>
          <a:p>
            <a:r>
              <a:rPr lang="en-US" dirty="0" smtClean="0"/>
              <a:t>Man flawed, but perfectible.</a:t>
            </a:r>
          </a:p>
          <a:p>
            <a:r>
              <a:rPr lang="en-US" dirty="0" smtClean="0"/>
              <a:t>Stress on free will: Humans free to rise or sink.</a:t>
            </a:r>
          </a:p>
          <a:p>
            <a:endParaRPr lang="en-US" dirty="0"/>
          </a:p>
        </p:txBody>
      </p:sp>
      <p:sp>
        <p:nvSpPr>
          <p:cNvPr id="7" name="Text Placeholder 6"/>
          <p:cNvSpPr>
            <a:spLocks noGrp="1"/>
          </p:cNvSpPr>
          <p:nvPr>
            <p:ph type="body" sz="quarter" idx="3"/>
          </p:nvPr>
        </p:nvSpPr>
        <p:spPr>
          <a:xfrm>
            <a:off x="4946904" y="1399032"/>
            <a:ext cx="3962400" cy="762000"/>
          </a:xfrm>
        </p:spPr>
        <p:txBody>
          <a:bodyPr/>
          <a:lstStyle/>
          <a:p>
            <a:r>
              <a:rPr lang="en-US" dirty="0" smtClean="0"/>
              <a:t>Northern Europe</a:t>
            </a:r>
            <a:endParaRPr lang="en-US" dirty="0"/>
          </a:p>
        </p:txBody>
      </p:sp>
      <p:sp>
        <p:nvSpPr>
          <p:cNvPr id="8" name="Content Placeholder 7"/>
          <p:cNvSpPr>
            <a:spLocks noGrp="1"/>
          </p:cNvSpPr>
          <p:nvPr>
            <p:ph sz="quarter" idx="4"/>
          </p:nvPr>
        </p:nvSpPr>
        <p:spPr>
          <a:xfrm>
            <a:off x="4724400" y="2161032"/>
            <a:ext cx="4191000" cy="4724400"/>
          </a:xfrm>
        </p:spPr>
        <p:txBody>
          <a:bodyPr>
            <a:normAutofit lnSpcReduction="10000"/>
          </a:bodyPr>
          <a:lstStyle/>
          <a:p>
            <a:r>
              <a:rPr lang="en-US" dirty="0" smtClean="0"/>
              <a:t>Lay culture: rural, illiterate, poor</a:t>
            </a:r>
          </a:p>
          <a:p>
            <a:r>
              <a:rPr lang="en-US" dirty="0" smtClean="0"/>
              <a:t>Church more influential in intellectual life</a:t>
            </a:r>
          </a:p>
          <a:p>
            <a:r>
              <a:rPr lang="en-US" dirty="0" smtClean="0"/>
              <a:t>Scholasticism  more deeply rooted</a:t>
            </a:r>
          </a:p>
          <a:p>
            <a:r>
              <a:rPr lang="en-US" i="1" dirty="0" smtClean="0"/>
              <a:t>ad </a:t>
            </a:r>
            <a:r>
              <a:rPr lang="en-US" i="1" dirty="0" err="1" smtClean="0"/>
              <a:t>fontes</a:t>
            </a:r>
            <a:r>
              <a:rPr lang="en-US" dirty="0" smtClean="0"/>
              <a:t>: But, sources tend to be the Bible &amp; Church fathers.  Why?</a:t>
            </a:r>
          </a:p>
          <a:p>
            <a:r>
              <a:rPr lang="en-US" u="sng" dirty="0" smtClean="0"/>
              <a:t>Christian humanists</a:t>
            </a:r>
            <a:r>
              <a:rPr lang="en-US" dirty="0" smtClean="0"/>
              <a:t> also see reading and study as paths to improvement.  Religious objectives.</a:t>
            </a:r>
          </a:p>
          <a:p>
            <a:r>
              <a:rPr lang="en-US" dirty="0" smtClean="0"/>
              <a:t>Man flawed, but perfectible.</a:t>
            </a:r>
          </a:p>
          <a:p>
            <a:r>
              <a:rPr lang="en-US" dirty="0" smtClean="0"/>
              <a:t>Stress on free will: Humans free to rise or sink.</a:t>
            </a:r>
          </a:p>
          <a:p>
            <a:endParaRPr lang="en-US" dirty="0" smtClean="0"/>
          </a:p>
          <a:p>
            <a:endParaRPr lang="en-US" dirty="0" smtClean="0"/>
          </a:p>
          <a:p>
            <a:endParaRPr lang="en-US" dirty="0"/>
          </a:p>
        </p:txBody>
      </p:sp>
    </p:spTree>
    <p:extLst>
      <p:ext uri="{BB962C8B-B14F-4D97-AF65-F5344CB8AC3E}">
        <p14:creationId xmlns:p14="http://schemas.microsoft.com/office/powerpoint/2010/main" val="204356893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Gutenberg &amp; Printing</a:t>
            </a:r>
          </a:p>
        </p:txBody>
      </p:sp>
      <p:sp>
        <p:nvSpPr>
          <p:cNvPr id="7171" name="Rectangle 3"/>
          <p:cNvSpPr>
            <a:spLocks noGrp="1" noChangeArrowheads="1"/>
          </p:cNvSpPr>
          <p:nvPr>
            <p:ph idx="1"/>
          </p:nvPr>
        </p:nvSpPr>
        <p:spPr/>
        <p:txBody>
          <a:bodyPr>
            <a:normAutofit fontScale="92500" lnSpcReduction="20000"/>
          </a:bodyPr>
          <a:lstStyle/>
          <a:p>
            <a:r>
              <a:rPr lang="en-US" dirty="0" smtClean="0"/>
              <a:t>Large increase in lay literacy</a:t>
            </a:r>
          </a:p>
          <a:p>
            <a:r>
              <a:rPr lang="en-US" dirty="0" smtClean="0"/>
              <a:t>Development of cheap paper replaces vellum</a:t>
            </a:r>
          </a:p>
          <a:p>
            <a:r>
              <a:rPr lang="en-US" dirty="0" smtClean="0"/>
              <a:t>Gutenberg </a:t>
            </a:r>
            <a:r>
              <a:rPr lang="en-US" dirty="0"/>
              <a:t>prints first book with movable type: Bible (1455).</a:t>
            </a:r>
          </a:p>
          <a:p>
            <a:r>
              <a:rPr lang="en-US" dirty="0"/>
              <a:t>By 1500 </a:t>
            </a:r>
            <a:r>
              <a:rPr lang="en-US" dirty="0">
                <a:cs typeface="Arial" charset="0"/>
              </a:rPr>
              <a:t>→ 40,000 titles </a:t>
            </a:r>
            <a:r>
              <a:rPr lang="en-US" dirty="0" smtClean="0">
                <a:cs typeface="Arial" charset="0"/>
              </a:rPr>
              <a:t>published</a:t>
            </a:r>
          </a:p>
          <a:p>
            <a:pPr lvl="1"/>
            <a:r>
              <a:rPr lang="en-US" dirty="0" smtClean="0">
                <a:cs typeface="Arial" charset="0"/>
              </a:rPr>
              <a:t>By 1500: 60 presses, 200 around Europe</a:t>
            </a:r>
            <a:endParaRPr lang="en-US" dirty="0">
              <a:cs typeface="Arial" charset="0"/>
            </a:endParaRPr>
          </a:p>
          <a:p>
            <a:pPr lvl="1"/>
            <a:r>
              <a:rPr lang="en-US" dirty="0" smtClean="0">
                <a:cs typeface="Arial" charset="0"/>
              </a:rPr>
              <a:t>Mostly </a:t>
            </a:r>
            <a:r>
              <a:rPr lang="en-US" dirty="0">
                <a:cs typeface="Arial" charset="0"/>
              </a:rPr>
              <a:t>religious books</a:t>
            </a:r>
          </a:p>
          <a:p>
            <a:pPr lvl="1"/>
            <a:r>
              <a:rPr lang="en-US" dirty="0">
                <a:cs typeface="Arial" charset="0"/>
              </a:rPr>
              <a:t>Latin &amp; Greek classics</a:t>
            </a:r>
          </a:p>
          <a:p>
            <a:r>
              <a:rPr lang="en-US" dirty="0">
                <a:cs typeface="Arial" charset="0"/>
              </a:rPr>
              <a:t>Results?</a:t>
            </a:r>
          </a:p>
          <a:p>
            <a:pPr lvl="1"/>
            <a:r>
              <a:rPr lang="en-US" dirty="0">
                <a:cs typeface="Arial" charset="0"/>
              </a:rPr>
              <a:t>Encourages scholarly research</a:t>
            </a:r>
          </a:p>
          <a:p>
            <a:pPr lvl="1"/>
            <a:r>
              <a:rPr lang="en-US" dirty="0">
                <a:cs typeface="Arial" charset="0"/>
              </a:rPr>
              <a:t>Increases public access to learning</a:t>
            </a:r>
          </a:p>
          <a:p>
            <a:pPr lvl="1"/>
            <a:r>
              <a:rPr lang="en-US" dirty="0">
                <a:cs typeface="Arial" charset="0"/>
              </a:rPr>
              <a:t>Spread of new religious ideas</a:t>
            </a:r>
          </a:p>
        </p:txBody>
      </p:sp>
      <p:pic>
        <p:nvPicPr>
          <p:cNvPr id="7173" name="Picture 5" descr="Bild"/>
          <p:cNvPicPr>
            <a:picLocks noChangeAspect="1" noChangeArrowheads="1"/>
          </p:cNvPicPr>
          <p:nvPr/>
        </p:nvPicPr>
        <p:blipFill>
          <a:blip r:embed="rId2" cstate="print"/>
          <a:srcRect/>
          <a:stretch>
            <a:fillRect/>
          </a:stretch>
        </p:blipFill>
        <p:spPr bwMode="auto">
          <a:xfrm>
            <a:off x="7848600" y="4267200"/>
            <a:ext cx="1123950" cy="2428875"/>
          </a:xfrm>
          <a:prstGeom prst="rect">
            <a:avLst/>
          </a:prstGeom>
          <a:noFill/>
        </p:spPr>
      </p:pic>
    </p:spTree>
    <p:extLst>
      <p:ext uri="{BB962C8B-B14F-4D97-AF65-F5344CB8AC3E}">
        <p14:creationId xmlns:p14="http://schemas.microsoft.com/office/powerpoint/2010/main" val="116951883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down)">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down)">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down)">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down)">
                                      <p:cBhvr>
                                        <p:cTn id="22" dur="500"/>
                                        <p:tgtEl>
                                          <p:spTgt spid="7171">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171">
                                            <p:txEl>
                                              <p:pRg st="4" end="4"/>
                                            </p:txEl>
                                          </p:spTgt>
                                        </p:tgtEl>
                                        <p:attrNameLst>
                                          <p:attrName>style.visibility</p:attrName>
                                        </p:attrNameLst>
                                      </p:cBhvr>
                                      <p:to>
                                        <p:strVal val="visible"/>
                                      </p:to>
                                    </p:set>
                                    <p:animEffect transition="in" filter="wipe(down)">
                                      <p:cBhvr>
                                        <p:cTn id="25" dur="500"/>
                                        <p:tgtEl>
                                          <p:spTgt spid="7171">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171">
                                            <p:txEl>
                                              <p:pRg st="5" end="5"/>
                                            </p:txEl>
                                          </p:spTgt>
                                        </p:tgtEl>
                                        <p:attrNameLst>
                                          <p:attrName>style.visibility</p:attrName>
                                        </p:attrNameLst>
                                      </p:cBhvr>
                                      <p:to>
                                        <p:strVal val="visible"/>
                                      </p:to>
                                    </p:set>
                                    <p:animEffect transition="in" filter="wipe(down)">
                                      <p:cBhvr>
                                        <p:cTn id="28" dur="500"/>
                                        <p:tgtEl>
                                          <p:spTgt spid="7171">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wipe(down)">
                                      <p:cBhvr>
                                        <p:cTn id="31" dur="500"/>
                                        <p:tgtEl>
                                          <p:spTgt spid="7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171">
                                            <p:txEl>
                                              <p:pRg st="7" end="7"/>
                                            </p:txEl>
                                          </p:spTgt>
                                        </p:tgtEl>
                                        <p:attrNameLst>
                                          <p:attrName>style.visibility</p:attrName>
                                        </p:attrNameLst>
                                      </p:cBhvr>
                                      <p:to>
                                        <p:strVal val="visible"/>
                                      </p:to>
                                    </p:set>
                                    <p:animEffect transition="in" filter="wipe(down)">
                                      <p:cBhvr>
                                        <p:cTn id="36" dur="500"/>
                                        <p:tgtEl>
                                          <p:spTgt spid="7171">
                                            <p:txEl>
                                              <p:pRg st="7" end="7"/>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7171">
                                            <p:txEl>
                                              <p:pRg st="8" end="8"/>
                                            </p:txEl>
                                          </p:spTgt>
                                        </p:tgtEl>
                                        <p:attrNameLst>
                                          <p:attrName>style.visibility</p:attrName>
                                        </p:attrNameLst>
                                      </p:cBhvr>
                                      <p:to>
                                        <p:strVal val="visible"/>
                                      </p:to>
                                    </p:set>
                                    <p:animEffect transition="in" filter="wipe(down)">
                                      <p:cBhvr>
                                        <p:cTn id="39" dur="500"/>
                                        <p:tgtEl>
                                          <p:spTgt spid="7171">
                                            <p:txEl>
                                              <p:pRg st="8" end="8"/>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7171">
                                            <p:txEl>
                                              <p:pRg st="9" end="9"/>
                                            </p:txEl>
                                          </p:spTgt>
                                        </p:tgtEl>
                                        <p:attrNameLst>
                                          <p:attrName>style.visibility</p:attrName>
                                        </p:attrNameLst>
                                      </p:cBhvr>
                                      <p:to>
                                        <p:strVal val="visible"/>
                                      </p:to>
                                    </p:set>
                                    <p:animEffect transition="in" filter="wipe(down)">
                                      <p:cBhvr>
                                        <p:cTn id="42" dur="500"/>
                                        <p:tgtEl>
                                          <p:spTgt spid="7171">
                                            <p:txEl>
                                              <p:pRg st="9" end="9"/>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7171">
                                            <p:txEl>
                                              <p:pRg st="10" end="10"/>
                                            </p:txEl>
                                          </p:spTgt>
                                        </p:tgtEl>
                                        <p:attrNameLst>
                                          <p:attrName>style.visibility</p:attrName>
                                        </p:attrNameLst>
                                      </p:cBhvr>
                                      <p:to>
                                        <p:strVal val="visible"/>
                                      </p:to>
                                    </p:set>
                                    <p:animEffect transition="in" filter="wipe(down)">
                                      <p:cBhvr>
                                        <p:cTn id="45" dur="500"/>
                                        <p:tgtEl>
                                          <p:spTgt spid="71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File:Desiderius Erasmus - Hans Holbein.jpg"/>
          <p:cNvPicPr>
            <a:picLocks noChangeAspect="1" noChangeArrowheads="1"/>
          </p:cNvPicPr>
          <p:nvPr/>
        </p:nvPicPr>
        <p:blipFill>
          <a:blip r:embed="rId2" cstate="print"/>
          <a:srcRect/>
          <a:stretch>
            <a:fillRect/>
          </a:stretch>
        </p:blipFill>
        <p:spPr bwMode="auto">
          <a:xfrm>
            <a:off x="1981200" y="0"/>
            <a:ext cx="4949190" cy="6858000"/>
          </a:xfrm>
          <a:prstGeom prst="rect">
            <a:avLst/>
          </a:prstGeom>
          <a:noFill/>
        </p:spPr>
      </p:pic>
    </p:spTree>
    <p:extLst>
      <p:ext uri="{BB962C8B-B14F-4D97-AF65-F5344CB8AC3E}">
        <p14:creationId xmlns:p14="http://schemas.microsoft.com/office/powerpoint/2010/main" val="421987434"/>
      </p:ext>
    </p:extLst>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Desiderius</a:t>
            </a:r>
            <a:r>
              <a:rPr lang="en-US" dirty="0" smtClean="0"/>
              <a:t> Erasmus (1469-1536)</a:t>
            </a:r>
            <a:endParaRPr lang="en-US" dirty="0"/>
          </a:p>
        </p:txBody>
      </p:sp>
      <p:sp>
        <p:nvSpPr>
          <p:cNvPr id="3" name="Content Placeholder 2"/>
          <p:cNvSpPr>
            <a:spLocks noGrp="1"/>
          </p:cNvSpPr>
          <p:nvPr>
            <p:ph idx="1"/>
          </p:nvPr>
        </p:nvSpPr>
        <p:spPr>
          <a:xfrm>
            <a:off x="304800" y="1816672"/>
            <a:ext cx="8458200" cy="5105400"/>
          </a:xfrm>
        </p:spPr>
        <p:txBody>
          <a:bodyPr>
            <a:normAutofit/>
          </a:bodyPr>
          <a:lstStyle/>
          <a:p>
            <a:r>
              <a:rPr lang="en-US" dirty="0" smtClean="0"/>
              <a:t>“Prince of the Humanists”: Leading Christian humanist</a:t>
            </a:r>
          </a:p>
          <a:p>
            <a:r>
              <a:rPr lang="en-US" dirty="0" smtClean="0"/>
              <a:t>Obscure background, modest schools, Brethren of the Common Life = acquaintance with humanism</a:t>
            </a:r>
          </a:p>
          <a:p>
            <a:r>
              <a:rPr lang="en-US" dirty="0" smtClean="0"/>
              <a:t>Augustinian, ordained priest, itinerant scholar in Paris, Louvain, Oxford, and Italy.  (Befriends Thomas More)</a:t>
            </a:r>
          </a:p>
          <a:p>
            <a:r>
              <a:rPr lang="en-US" dirty="0" smtClean="0"/>
              <a:t>Early work: Greek text of New Testament (both a Latin translation and a new Greek edition)</a:t>
            </a:r>
          </a:p>
          <a:p>
            <a:r>
              <a:rPr lang="en-US" dirty="0" smtClean="0"/>
              <a:t>Published editions of Church fathers (Jerome, Chrysostom)</a:t>
            </a:r>
          </a:p>
          <a:p>
            <a:r>
              <a:rPr lang="en-US" dirty="0" smtClean="0"/>
              <a:t>“Philosophy of Christ”: Christianity without dogma or ceremony</a:t>
            </a:r>
          </a:p>
          <a:p>
            <a:r>
              <a:rPr lang="en-US" dirty="0" smtClean="0"/>
              <a:t>Most known for </a:t>
            </a:r>
            <a:r>
              <a:rPr lang="en-US" i="1" dirty="0" smtClean="0"/>
              <a:t>Praise of Folly</a:t>
            </a:r>
            <a:r>
              <a:rPr lang="en-US" dirty="0" smtClean="0"/>
              <a:t> (1512) and </a:t>
            </a:r>
            <a:r>
              <a:rPr lang="en-US" i="1" dirty="0" smtClean="0"/>
              <a:t>Julius Excluded</a:t>
            </a:r>
            <a:endParaRPr lang="en-US" dirty="0" smtClean="0"/>
          </a:p>
          <a:p>
            <a:r>
              <a:rPr lang="en-US" dirty="0" smtClean="0"/>
              <a:t>Will battle Martin Luther on human will and perfectibility</a:t>
            </a:r>
          </a:p>
          <a:p>
            <a:r>
              <a:rPr lang="en-US" dirty="0" smtClean="0"/>
              <a:t>Contributes to Protestants, but does not join</a:t>
            </a:r>
          </a:p>
          <a:p>
            <a:endParaRPr lang="en-US" dirty="0" smtClean="0"/>
          </a:p>
          <a:p>
            <a:endParaRPr lang="en-US" dirty="0" smtClean="0"/>
          </a:p>
          <a:p>
            <a:endParaRPr lang="en-US" dirty="0"/>
          </a:p>
        </p:txBody>
      </p:sp>
    </p:spTree>
    <p:extLst>
      <p:ext uri="{BB962C8B-B14F-4D97-AF65-F5344CB8AC3E}">
        <p14:creationId xmlns:p14="http://schemas.microsoft.com/office/powerpoint/2010/main" val="117388155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aints.sqpn.com/wp-content/gallery/saint-thomas-more/saint-thomas-more-01.jpg"/>
          <p:cNvPicPr>
            <a:picLocks noChangeAspect="1" noChangeArrowheads="1"/>
          </p:cNvPicPr>
          <p:nvPr/>
        </p:nvPicPr>
        <p:blipFill>
          <a:blip r:embed="rId2" cstate="print"/>
          <a:srcRect/>
          <a:stretch>
            <a:fillRect/>
          </a:stretch>
        </p:blipFill>
        <p:spPr bwMode="auto">
          <a:xfrm>
            <a:off x="1981200" y="0"/>
            <a:ext cx="5295568" cy="6858000"/>
          </a:xfrm>
          <a:prstGeom prst="rect">
            <a:avLst/>
          </a:prstGeom>
          <a:noFill/>
        </p:spPr>
      </p:pic>
    </p:spTree>
    <p:extLst>
      <p:ext uri="{BB962C8B-B14F-4D97-AF65-F5344CB8AC3E}">
        <p14:creationId xmlns:p14="http://schemas.microsoft.com/office/powerpoint/2010/main" val="3717111928"/>
      </p:ext>
    </p:extLst>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Sir Thomas More (1478-1535)</a:t>
            </a:r>
            <a:endParaRPr lang="en-US" dirty="0"/>
          </a:p>
        </p:txBody>
      </p:sp>
      <p:sp>
        <p:nvSpPr>
          <p:cNvPr id="5" name="Content Placeholder 4"/>
          <p:cNvSpPr>
            <a:spLocks noGrp="1"/>
          </p:cNvSpPr>
          <p:nvPr>
            <p:ph idx="1"/>
          </p:nvPr>
        </p:nvSpPr>
        <p:spPr>
          <a:xfrm>
            <a:off x="451182" y="1853248"/>
            <a:ext cx="8229600" cy="5105400"/>
          </a:xfrm>
        </p:spPr>
        <p:txBody>
          <a:bodyPr>
            <a:normAutofit/>
          </a:bodyPr>
          <a:lstStyle/>
          <a:p>
            <a:r>
              <a:rPr lang="en-US" dirty="0" smtClean="0"/>
              <a:t>Romanticized figure.  </a:t>
            </a:r>
          </a:p>
          <a:p>
            <a:r>
              <a:rPr lang="en-US" dirty="0" smtClean="0"/>
              <a:t>Middle-class London family, good education</a:t>
            </a:r>
          </a:p>
          <a:p>
            <a:r>
              <a:rPr lang="en-US" dirty="0" smtClean="0"/>
              <a:t>Enters Cardinal Morton’s household at 13, begins studies</a:t>
            </a:r>
          </a:p>
          <a:p>
            <a:r>
              <a:rPr lang="en-US" dirty="0" smtClean="0"/>
              <a:t>Studied and even taught law</a:t>
            </a:r>
          </a:p>
          <a:p>
            <a:r>
              <a:rPr lang="en-US" dirty="0" smtClean="0"/>
              <a:t>Holds series of distinguished positions for Henry VIII; Lord Chancellor in 1529</a:t>
            </a:r>
          </a:p>
          <a:p>
            <a:r>
              <a:rPr lang="en-US" dirty="0" smtClean="0"/>
              <a:t>Publishes </a:t>
            </a:r>
            <a:r>
              <a:rPr lang="en-US" i="1" dirty="0" smtClean="0"/>
              <a:t>Utopia</a:t>
            </a:r>
            <a:r>
              <a:rPr lang="en-US" dirty="0" smtClean="0"/>
              <a:t> (1516).  Non-existent land based on natural law and simple logic.  Satire of contemporary situations.</a:t>
            </a:r>
          </a:p>
          <a:p>
            <a:r>
              <a:rPr lang="en-US" dirty="0" smtClean="0"/>
              <a:t>Writes Henry VIII’s opposition to Luther</a:t>
            </a:r>
          </a:p>
          <a:p>
            <a:r>
              <a:rPr lang="en-US" dirty="0" smtClean="0"/>
              <a:t>Translates Old Testament from Hebrew, despite opposition</a:t>
            </a:r>
          </a:p>
          <a:p>
            <a:r>
              <a:rPr lang="en-US" dirty="0" smtClean="0"/>
              <a:t>Breaks with King Henry VIII in matter of his annulment, parting with Roman Church.  Executed.</a:t>
            </a:r>
            <a:endParaRPr lang="en-US" dirty="0"/>
          </a:p>
        </p:txBody>
      </p:sp>
    </p:spTree>
    <p:extLst>
      <p:ext uri="{BB962C8B-B14F-4D97-AF65-F5344CB8AC3E}">
        <p14:creationId xmlns:p14="http://schemas.microsoft.com/office/powerpoint/2010/main" val="263338851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a:ln/>
        </p:spPr>
        <p:txBody>
          <a:bodyPr anchor="ctr">
            <a:normAutofit fontScale="90000"/>
          </a:bodyPr>
          <a:lstStyle/>
          <a:p>
            <a:pPr algn="ctr"/>
            <a:r>
              <a:rPr lang="en-US" sz="4000" dirty="0"/>
              <a:t>A Larger World Opens</a:t>
            </a:r>
            <a:r>
              <a:rPr lang="en-US" sz="4000" dirty="0" smtClean="0"/>
              <a:t>: Expanded </a:t>
            </a:r>
            <a:r>
              <a:rPr lang="en-US" sz="4000" dirty="0"/>
              <a:t>Influence of Western Civilization </a:t>
            </a:r>
            <a:r>
              <a:rPr lang="en-US" sz="4000" dirty="0" smtClean="0"/>
              <a:t>1400-1550</a:t>
            </a:r>
            <a:endParaRPr lang="en-US" sz="4000" dirty="0"/>
          </a:p>
        </p:txBody>
      </p:sp>
      <p:sp>
        <p:nvSpPr>
          <p:cNvPr id="4099" name="Rectangle 3"/>
          <p:cNvSpPr>
            <a:spLocks noGrp="1" noChangeArrowheads="1"/>
          </p:cNvSpPr>
          <p:nvPr>
            <p:ph type="body" idx="1"/>
          </p:nvPr>
        </p:nvSpPr>
        <p:spPr>
          <a:xfrm>
            <a:off x="1295400" y="5181600"/>
            <a:ext cx="6620968" cy="860400"/>
          </a:xfrm>
          <a:noFill/>
          <a:ln/>
        </p:spPr>
        <p:txBody>
          <a:bodyPr/>
          <a:lstStyle/>
          <a:p>
            <a:pPr marL="342900" indent="-342900"/>
            <a:r>
              <a:rPr lang="en-US" dirty="0"/>
              <a:t>Age of Exploration and Colonization</a:t>
            </a:r>
          </a:p>
        </p:txBody>
      </p:sp>
    </p:spTree>
    <p:extLst>
      <p:ext uri="{BB962C8B-B14F-4D97-AF65-F5344CB8AC3E}">
        <p14:creationId xmlns:p14="http://schemas.microsoft.com/office/powerpoint/2010/main" val="2740395153"/>
      </p:ext>
    </p:extLst>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ch10_02"/>
          <p:cNvPicPr>
            <a:picLocks noChangeAspect="1" noChangeArrowheads="1"/>
          </p:cNvPicPr>
          <p:nvPr/>
        </p:nvPicPr>
        <p:blipFill>
          <a:blip r:embed="rId3" cstate="print"/>
          <a:srcRect/>
          <a:stretch>
            <a:fillRect/>
          </a:stretch>
        </p:blipFill>
        <p:spPr bwMode="auto">
          <a:xfrm>
            <a:off x="-26421" y="304800"/>
            <a:ext cx="9170421" cy="5758421"/>
          </a:xfrm>
          <a:prstGeom prst="rect">
            <a:avLst/>
          </a:prstGeom>
          <a:noFill/>
          <a:ln w="9525">
            <a:noFill/>
            <a:miter lim="800000"/>
            <a:headEnd/>
            <a:tailEnd/>
          </a:ln>
        </p:spPr>
      </p:pic>
      <p:sp>
        <p:nvSpPr>
          <p:cNvPr id="56323"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spTree>
    <p:extLst>
      <p:ext uri="{BB962C8B-B14F-4D97-AF65-F5344CB8AC3E}">
        <p14:creationId xmlns:p14="http://schemas.microsoft.com/office/powerpoint/2010/main" val="3241529961"/>
      </p:ext>
    </p:extLst>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pPr algn="ctr"/>
            <a:r>
              <a:rPr lang="en-US"/>
              <a:t>Motives in the Age of Exploration</a:t>
            </a:r>
          </a:p>
        </p:txBody>
      </p:sp>
      <p:sp>
        <p:nvSpPr>
          <p:cNvPr id="5123" name="Rectangle 3"/>
          <p:cNvSpPr>
            <a:spLocks noGrp="1" noChangeArrowheads="1"/>
          </p:cNvSpPr>
          <p:nvPr>
            <p:ph idx="1"/>
          </p:nvPr>
        </p:nvSpPr>
        <p:spPr>
          <a:noFill/>
          <a:ln/>
        </p:spPr>
        <p:txBody>
          <a:bodyPr>
            <a:normAutofit fontScale="62500" lnSpcReduction="20000"/>
          </a:bodyPr>
          <a:lstStyle/>
          <a:p>
            <a:pPr marL="742950" indent="-742950">
              <a:buFont typeface="+mj-lt"/>
              <a:buAutoNum type="alphaUcPeriod"/>
            </a:pPr>
            <a:r>
              <a:rPr lang="en-US" sz="3600" dirty="0"/>
              <a:t>Attracted to East for </a:t>
            </a:r>
            <a:r>
              <a:rPr lang="en-US" sz="3600" dirty="0" smtClean="0"/>
              <a:t>silks, spices, luxury</a:t>
            </a:r>
          </a:p>
          <a:p>
            <a:pPr marL="834390" lvl="1" indent="-514350">
              <a:buFont typeface="+mj-lt"/>
              <a:buAutoNum type="arabicPeriod"/>
            </a:pPr>
            <a:r>
              <a:rPr lang="en-US" sz="3400" dirty="0" smtClean="0"/>
              <a:t>Bypass Venetian and Muslim middle-men</a:t>
            </a:r>
          </a:p>
          <a:p>
            <a:pPr marL="834390" lvl="1" indent="-514350">
              <a:buFont typeface="+mj-lt"/>
              <a:buAutoNum type="arabicPeriod"/>
            </a:pPr>
            <a:r>
              <a:rPr lang="en-US" sz="3400" dirty="0" smtClean="0"/>
              <a:t>Potential for immense profits</a:t>
            </a:r>
            <a:endParaRPr lang="en-US" sz="3400" dirty="0"/>
          </a:p>
          <a:p>
            <a:pPr marL="742950" indent="-742950">
              <a:buFont typeface="+mj-lt"/>
              <a:buAutoNum type="alphaUcPeriod"/>
            </a:pPr>
            <a:r>
              <a:rPr lang="en-US" sz="3600" dirty="0"/>
              <a:t>Difficult to trade with Islamic empires</a:t>
            </a:r>
          </a:p>
          <a:p>
            <a:pPr marL="1062990" lvl="1" indent="-742950"/>
            <a:r>
              <a:rPr lang="en-US" sz="3600" dirty="0"/>
              <a:t>1453 Byzantine Empire fell to Turks</a:t>
            </a:r>
          </a:p>
          <a:p>
            <a:pPr marL="742950" indent="-742950">
              <a:buFont typeface="+mj-lt"/>
              <a:buAutoNum type="alphaUcPeriod"/>
            </a:pPr>
            <a:r>
              <a:rPr lang="en-US" sz="3600" dirty="0"/>
              <a:t>Desire for wealth and adventure</a:t>
            </a:r>
          </a:p>
          <a:p>
            <a:pPr marL="742950" indent="-742950">
              <a:buFont typeface="+mj-lt"/>
              <a:buAutoNum type="alphaUcPeriod"/>
            </a:pPr>
            <a:r>
              <a:rPr lang="en-US" sz="3600" dirty="0"/>
              <a:t>Religious zeal- save souls</a:t>
            </a:r>
          </a:p>
          <a:p>
            <a:pPr marL="742950" indent="-742950">
              <a:buFont typeface="+mj-lt"/>
              <a:buAutoNum type="alphaUcPeriod"/>
            </a:pPr>
            <a:r>
              <a:rPr lang="en-US" sz="3600" dirty="0"/>
              <a:t>Summary</a:t>
            </a:r>
          </a:p>
          <a:p>
            <a:pPr marL="1062990" lvl="1" indent="-742950"/>
            <a:r>
              <a:rPr lang="en-US" sz="3600" dirty="0"/>
              <a:t>Gold, </a:t>
            </a:r>
            <a:r>
              <a:rPr lang="en-US" sz="3600" dirty="0" smtClean="0"/>
              <a:t>God, and Glory (Guns)</a:t>
            </a:r>
            <a:endParaRPr lang="en-US" sz="3600" dirty="0"/>
          </a:p>
        </p:txBody>
      </p:sp>
    </p:spTree>
    <p:extLst>
      <p:ext uri="{BB962C8B-B14F-4D97-AF65-F5344CB8AC3E}">
        <p14:creationId xmlns:p14="http://schemas.microsoft.com/office/powerpoint/2010/main" val="22176964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3">
                                            <p:bg/>
                                          </p:spTgt>
                                        </p:tgtEl>
                                        <p:attrNameLst>
                                          <p:attrName>style.visibility</p:attrName>
                                        </p:attrNameLst>
                                      </p:cBhvr>
                                      <p:to>
                                        <p:strVal val="visible"/>
                                      </p:to>
                                    </p:set>
                                    <p:animEffect transition="in" filter="wipe(down)">
                                      <p:cBhvr>
                                        <p:cTn id="7" dur="500"/>
                                        <p:tgtEl>
                                          <p:spTgt spid="512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wipe(down)">
                                      <p:cBhvr>
                                        <p:cTn id="12" dur="500"/>
                                        <p:tgtEl>
                                          <p:spTgt spid="512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123">
                                            <p:txEl>
                                              <p:pRg st="1" end="1"/>
                                            </p:txEl>
                                          </p:spTgt>
                                        </p:tgtEl>
                                        <p:attrNameLst>
                                          <p:attrName>style.visibility</p:attrName>
                                        </p:attrNameLst>
                                      </p:cBhvr>
                                      <p:to>
                                        <p:strVal val="visible"/>
                                      </p:to>
                                    </p:set>
                                    <p:animEffect transition="in" filter="wipe(down)">
                                      <p:cBhvr>
                                        <p:cTn id="15" dur="500"/>
                                        <p:tgtEl>
                                          <p:spTgt spid="5123">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123">
                                            <p:txEl>
                                              <p:pRg st="2" end="2"/>
                                            </p:txEl>
                                          </p:spTgt>
                                        </p:tgtEl>
                                        <p:attrNameLst>
                                          <p:attrName>style.visibility</p:attrName>
                                        </p:attrNameLst>
                                      </p:cBhvr>
                                      <p:to>
                                        <p:strVal val="visible"/>
                                      </p:to>
                                    </p:set>
                                    <p:animEffect transition="in" filter="wipe(down)">
                                      <p:cBhvr>
                                        <p:cTn id="18" dur="500"/>
                                        <p:tgtEl>
                                          <p:spTgt spid="512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Effect transition="in" filter="wipe(down)">
                                      <p:cBhvr>
                                        <p:cTn id="23" dur="500"/>
                                        <p:tgtEl>
                                          <p:spTgt spid="512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123">
                                            <p:txEl>
                                              <p:pRg st="4" end="4"/>
                                            </p:txEl>
                                          </p:spTgt>
                                        </p:tgtEl>
                                        <p:attrNameLst>
                                          <p:attrName>style.visibility</p:attrName>
                                        </p:attrNameLst>
                                      </p:cBhvr>
                                      <p:to>
                                        <p:strVal val="visible"/>
                                      </p:to>
                                    </p:set>
                                    <p:animEffect transition="in" filter="wipe(down)">
                                      <p:cBhvr>
                                        <p:cTn id="26" dur="500"/>
                                        <p:tgtEl>
                                          <p:spTgt spid="512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123">
                                            <p:txEl>
                                              <p:pRg st="5" end="5"/>
                                            </p:txEl>
                                          </p:spTgt>
                                        </p:tgtEl>
                                        <p:attrNameLst>
                                          <p:attrName>style.visibility</p:attrName>
                                        </p:attrNameLst>
                                      </p:cBhvr>
                                      <p:to>
                                        <p:strVal val="visible"/>
                                      </p:to>
                                    </p:set>
                                    <p:animEffect transition="in" filter="wipe(down)">
                                      <p:cBhvr>
                                        <p:cTn id="31" dur="500"/>
                                        <p:tgtEl>
                                          <p:spTgt spid="512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123">
                                            <p:txEl>
                                              <p:pRg st="6" end="6"/>
                                            </p:txEl>
                                          </p:spTgt>
                                        </p:tgtEl>
                                        <p:attrNameLst>
                                          <p:attrName>style.visibility</p:attrName>
                                        </p:attrNameLst>
                                      </p:cBhvr>
                                      <p:to>
                                        <p:strVal val="visible"/>
                                      </p:to>
                                    </p:set>
                                    <p:animEffect transition="in" filter="wipe(down)">
                                      <p:cBhvr>
                                        <p:cTn id="36" dur="500"/>
                                        <p:tgtEl>
                                          <p:spTgt spid="512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5123">
                                            <p:txEl>
                                              <p:pRg st="7" end="7"/>
                                            </p:txEl>
                                          </p:spTgt>
                                        </p:tgtEl>
                                        <p:attrNameLst>
                                          <p:attrName>style.visibility</p:attrName>
                                        </p:attrNameLst>
                                      </p:cBhvr>
                                      <p:to>
                                        <p:strVal val="visible"/>
                                      </p:to>
                                    </p:set>
                                    <p:animEffect transition="in" filter="wipe(down)">
                                      <p:cBhvr>
                                        <p:cTn id="41" dur="500"/>
                                        <p:tgtEl>
                                          <p:spTgt spid="5123">
                                            <p:txEl>
                                              <p:pRg st="7" end="7"/>
                                            </p:tx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23">
                                            <p:txEl>
                                              <p:pRg st="8" end="8"/>
                                            </p:txEl>
                                          </p:spTgt>
                                        </p:tgtEl>
                                        <p:attrNameLst>
                                          <p:attrName>style.visibility</p:attrName>
                                        </p:attrNameLst>
                                      </p:cBhvr>
                                      <p:to>
                                        <p:strVal val="visible"/>
                                      </p:to>
                                    </p:set>
                                    <p:animEffect transition="in" filter="wipe(down)">
                                      <p:cBhvr>
                                        <p:cTn id="44" dur="500"/>
                                        <p:tgtEl>
                                          <p:spTgt spid="51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noAutofit/>
          </a:bodyPr>
          <a:lstStyle/>
          <a:p>
            <a:r>
              <a:rPr lang="en-US" dirty="0"/>
              <a:t>Improvements in Navigation</a:t>
            </a:r>
            <a:br>
              <a:rPr lang="en-US" dirty="0"/>
            </a:br>
            <a:endParaRPr lang="en-US" dirty="0"/>
          </a:p>
        </p:txBody>
      </p:sp>
      <p:sp>
        <p:nvSpPr>
          <p:cNvPr id="6147" name="Rectangle 3"/>
          <p:cNvSpPr>
            <a:spLocks noGrp="1" noChangeArrowheads="1"/>
          </p:cNvSpPr>
          <p:nvPr>
            <p:ph idx="1"/>
          </p:nvPr>
        </p:nvSpPr>
        <p:spPr>
          <a:noFill/>
          <a:ln/>
        </p:spPr>
        <p:txBody>
          <a:bodyPr>
            <a:normAutofit fontScale="85000" lnSpcReduction="10000"/>
          </a:bodyPr>
          <a:lstStyle/>
          <a:p>
            <a:r>
              <a:rPr lang="en-US" sz="3200" dirty="0"/>
              <a:t>Better maps, follow coasts at </a:t>
            </a:r>
            <a:r>
              <a:rPr lang="en-US" sz="3200" dirty="0" smtClean="0"/>
              <a:t>first</a:t>
            </a:r>
          </a:p>
          <a:p>
            <a:r>
              <a:rPr lang="en-US" sz="3200" dirty="0" smtClean="0"/>
              <a:t>Improved </a:t>
            </a:r>
            <a:r>
              <a:rPr lang="en-US" sz="3200" dirty="0"/>
              <a:t>compass</a:t>
            </a:r>
          </a:p>
          <a:p>
            <a:r>
              <a:rPr lang="en-US" sz="3200" dirty="0"/>
              <a:t>Better ships- square sails and new hull design, heavy enough to carry cannon</a:t>
            </a:r>
          </a:p>
          <a:p>
            <a:r>
              <a:rPr lang="en-US" sz="3200" dirty="0"/>
              <a:t>Use of </a:t>
            </a:r>
            <a:r>
              <a:rPr lang="en-US" sz="3200" dirty="0" smtClean="0"/>
              <a:t>astrolabe (latitude)</a:t>
            </a:r>
            <a:endParaRPr lang="en-US" sz="3200" dirty="0"/>
          </a:p>
          <a:p>
            <a:r>
              <a:rPr lang="en-US" sz="3200" dirty="0"/>
              <a:t>Knowledge of wind patterns</a:t>
            </a:r>
          </a:p>
          <a:p>
            <a:r>
              <a:rPr lang="en-US" sz="3200" dirty="0"/>
              <a:t>First the Portuguese (Prince Henry) then Spanish, France and England</a:t>
            </a:r>
          </a:p>
        </p:txBody>
      </p:sp>
    </p:spTree>
    <p:extLst>
      <p:ext uri="{BB962C8B-B14F-4D97-AF65-F5344CB8AC3E}">
        <p14:creationId xmlns:p14="http://schemas.microsoft.com/office/powerpoint/2010/main" val="75424137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bg/>
                                          </p:spTgt>
                                        </p:tgtEl>
                                        <p:attrNameLst>
                                          <p:attrName>style.visibility</p:attrName>
                                        </p:attrNameLst>
                                      </p:cBhvr>
                                      <p:to>
                                        <p:strVal val="visible"/>
                                      </p:to>
                                    </p:set>
                                    <p:anim calcmode="lin" valueType="num">
                                      <p:cBhvr additive="base">
                                        <p:cTn id="7"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4" end="4"/>
                                            </p:txEl>
                                          </p:spTgt>
                                        </p:tgtEl>
                                        <p:attrNameLst>
                                          <p:attrName>style.visibility</p:attrName>
                                        </p:attrNameLst>
                                      </p:cBhvr>
                                      <p:to>
                                        <p:strVal val="visible"/>
                                      </p:to>
                                    </p:set>
                                    <p:anim calcmode="lin" valueType="num">
                                      <p:cBhvr additive="base">
                                        <p:cTn id="37"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5" end="5"/>
                                            </p:txEl>
                                          </p:spTgt>
                                        </p:tgtEl>
                                        <p:attrNameLst>
                                          <p:attrName>style.visibility</p:attrName>
                                        </p:attrNameLst>
                                      </p:cBhvr>
                                      <p:to>
                                        <p:strVal val="visible"/>
                                      </p:to>
                                    </p:set>
                                    <p:anim calcmode="lin" valueType="num">
                                      <p:cBhvr additive="base">
                                        <p:cTn id="43"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pPr algn="ctr"/>
            <a:r>
              <a:rPr lang="en-US" dirty="0"/>
              <a:t>Portuguese Explorers</a:t>
            </a:r>
          </a:p>
        </p:txBody>
      </p:sp>
      <p:sp>
        <p:nvSpPr>
          <p:cNvPr id="7171" name="Rectangle 3"/>
          <p:cNvSpPr>
            <a:spLocks noGrp="1" noChangeArrowheads="1"/>
          </p:cNvSpPr>
          <p:nvPr>
            <p:ph idx="1"/>
          </p:nvPr>
        </p:nvSpPr>
        <p:spPr>
          <a:xfrm>
            <a:off x="914400" y="1447800"/>
            <a:ext cx="7772400" cy="5181600"/>
          </a:xfrm>
          <a:noFill/>
          <a:ln/>
        </p:spPr>
        <p:txBody>
          <a:bodyPr>
            <a:normAutofit fontScale="70000" lnSpcReduction="20000"/>
          </a:bodyPr>
          <a:lstStyle/>
          <a:p>
            <a:r>
              <a:rPr lang="en-US" sz="3200" dirty="0"/>
              <a:t>Prince Henry the </a:t>
            </a:r>
            <a:r>
              <a:rPr lang="en-US" sz="3200" dirty="0" smtClean="0"/>
              <a:t>Navigator (1394-1460)</a:t>
            </a:r>
          </a:p>
          <a:p>
            <a:pPr lvl="1"/>
            <a:r>
              <a:rPr lang="en-US" sz="3000" dirty="0" smtClean="0"/>
              <a:t>Hoped to Christianize Africa, link w. Abyssinia</a:t>
            </a:r>
          </a:p>
          <a:p>
            <a:pPr lvl="1"/>
            <a:r>
              <a:rPr lang="en-US" sz="3000" dirty="0" smtClean="0"/>
              <a:t>Established school of navigation (1419)</a:t>
            </a:r>
          </a:p>
          <a:p>
            <a:pPr lvl="1"/>
            <a:r>
              <a:rPr lang="en-US" sz="3000" dirty="0" smtClean="0"/>
              <a:t>Explored Madeira and Azores by 1430</a:t>
            </a:r>
          </a:p>
          <a:p>
            <a:pPr lvl="1"/>
            <a:r>
              <a:rPr lang="en-US" sz="3000" dirty="0" smtClean="0"/>
              <a:t>Cape Verde by (1460)—Spanish settlers on all</a:t>
            </a:r>
          </a:p>
          <a:p>
            <a:r>
              <a:rPr lang="en-US" sz="3200" dirty="0" smtClean="0"/>
              <a:t>Slave trading station begun in 1442 off of E. Africa</a:t>
            </a:r>
            <a:endParaRPr lang="en-US" sz="3200" dirty="0"/>
          </a:p>
          <a:p>
            <a:r>
              <a:rPr lang="en-US" sz="3200" dirty="0"/>
              <a:t>Bartholomew Diaz- made it to Cape of Good Hope 1488</a:t>
            </a:r>
          </a:p>
          <a:p>
            <a:r>
              <a:rPr lang="en-US" sz="3200" dirty="0"/>
              <a:t>Vasco </a:t>
            </a:r>
            <a:r>
              <a:rPr lang="en-US" sz="3200" dirty="0" err="1" smtClean="0"/>
              <a:t>da</a:t>
            </a:r>
            <a:r>
              <a:rPr lang="en-US" sz="3200" dirty="0" smtClean="0"/>
              <a:t> Gama-  </a:t>
            </a:r>
            <a:r>
              <a:rPr lang="en-US" sz="3200" dirty="0"/>
              <a:t>went in search of Christians and spices- arrived in </a:t>
            </a:r>
            <a:r>
              <a:rPr lang="en-US" sz="3200" dirty="0" smtClean="0"/>
              <a:t>India in 1498 &amp; returned, rich, in 1499</a:t>
            </a:r>
            <a:endParaRPr lang="en-US" sz="3200" dirty="0"/>
          </a:p>
          <a:p>
            <a:r>
              <a:rPr lang="en-US" sz="3200" dirty="0"/>
              <a:t>1510 Portuguese flags in Goa, India and  Macao, </a:t>
            </a:r>
            <a:r>
              <a:rPr lang="en-US" sz="3200" dirty="0" smtClean="0"/>
              <a:t>China</a:t>
            </a:r>
          </a:p>
          <a:p>
            <a:r>
              <a:rPr lang="en-US" sz="3200" dirty="0" smtClean="0"/>
              <a:t>European commerce shifts from Med. to Atlantic</a:t>
            </a:r>
            <a:endParaRPr lang="en-US" sz="3200" dirty="0"/>
          </a:p>
        </p:txBody>
      </p:sp>
    </p:spTree>
    <p:extLst>
      <p:ext uri="{BB962C8B-B14F-4D97-AF65-F5344CB8AC3E}">
        <p14:creationId xmlns:p14="http://schemas.microsoft.com/office/powerpoint/2010/main" val="7108647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71">
                                            <p:bg/>
                                          </p:spTgt>
                                        </p:tgtEl>
                                        <p:attrNameLst>
                                          <p:attrName>style.visibility</p:attrName>
                                        </p:attrNameLst>
                                      </p:cBhvr>
                                      <p:to>
                                        <p:strVal val="visible"/>
                                      </p:to>
                                    </p:set>
                                    <p:animEffect transition="in" filter="wipe(down)">
                                      <p:cBhvr>
                                        <p:cTn id="7" dur="500"/>
                                        <p:tgtEl>
                                          <p:spTgt spid="7171">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wipe(down)">
                                      <p:cBhvr>
                                        <p:cTn id="12" dur="500"/>
                                        <p:tgtEl>
                                          <p:spTgt spid="7171">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animEffect transition="in" filter="wipe(down)">
                                      <p:cBhvr>
                                        <p:cTn id="15" dur="500"/>
                                        <p:tgtEl>
                                          <p:spTgt spid="7171">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171">
                                            <p:txEl>
                                              <p:pRg st="2" end="2"/>
                                            </p:txEl>
                                          </p:spTgt>
                                        </p:tgtEl>
                                        <p:attrNameLst>
                                          <p:attrName>style.visibility</p:attrName>
                                        </p:attrNameLst>
                                      </p:cBhvr>
                                      <p:to>
                                        <p:strVal val="visible"/>
                                      </p:to>
                                    </p:set>
                                    <p:animEffect transition="in" filter="wipe(down)">
                                      <p:cBhvr>
                                        <p:cTn id="18" dur="500"/>
                                        <p:tgtEl>
                                          <p:spTgt spid="7171">
                                            <p:txEl>
                                              <p:pRg st="2" end="2"/>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Effect transition="in" filter="wipe(down)">
                                      <p:cBhvr>
                                        <p:cTn id="21" dur="500"/>
                                        <p:tgtEl>
                                          <p:spTgt spid="7171">
                                            <p:txEl>
                                              <p:pRg st="3" end="3"/>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171">
                                            <p:txEl>
                                              <p:pRg st="4" end="4"/>
                                            </p:txEl>
                                          </p:spTgt>
                                        </p:tgtEl>
                                        <p:attrNameLst>
                                          <p:attrName>style.visibility</p:attrName>
                                        </p:attrNameLst>
                                      </p:cBhvr>
                                      <p:to>
                                        <p:strVal val="visible"/>
                                      </p:to>
                                    </p:set>
                                    <p:animEffect transition="in" filter="wipe(down)">
                                      <p:cBhvr>
                                        <p:cTn id="24" dur="500"/>
                                        <p:tgtEl>
                                          <p:spTgt spid="7171">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171">
                                            <p:txEl>
                                              <p:pRg st="5" end="5"/>
                                            </p:txEl>
                                          </p:spTgt>
                                        </p:tgtEl>
                                        <p:attrNameLst>
                                          <p:attrName>style.visibility</p:attrName>
                                        </p:attrNameLst>
                                      </p:cBhvr>
                                      <p:to>
                                        <p:strVal val="visible"/>
                                      </p:to>
                                    </p:set>
                                    <p:animEffect transition="in" filter="wipe(down)">
                                      <p:cBhvr>
                                        <p:cTn id="29" dur="500"/>
                                        <p:tgtEl>
                                          <p:spTgt spid="7171">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171">
                                            <p:txEl>
                                              <p:pRg st="6" end="6"/>
                                            </p:txEl>
                                          </p:spTgt>
                                        </p:tgtEl>
                                        <p:attrNameLst>
                                          <p:attrName>style.visibility</p:attrName>
                                        </p:attrNameLst>
                                      </p:cBhvr>
                                      <p:to>
                                        <p:strVal val="visible"/>
                                      </p:to>
                                    </p:set>
                                    <p:animEffect transition="in" filter="wipe(down)">
                                      <p:cBhvr>
                                        <p:cTn id="34" dur="500"/>
                                        <p:tgtEl>
                                          <p:spTgt spid="7171">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171">
                                            <p:txEl>
                                              <p:pRg st="7" end="7"/>
                                            </p:txEl>
                                          </p:spTgt>
                                        </p:tgtEl>
                                        <p:attrNameLst>
                                          <p:attrName>style.visibility</p:attrName>
                                        </p:attrNameLst>
                                      </p:cBhvr>
                                      <p:to>
                                        <p:strVal val="visible"/>
                                      </p:to>
                                    </p:set>
                                    <p:animEffect transition="in" filter="wipe(down)">
                                      <p:cBhvr>
                                        <p:cTn id="39" dur="500"/>
                                        <p:tgtEl>
                                          <p:spTgt spid="7171">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7171">
                                            <p:txEl>
                                              <p:pRg st="8" end="8"/>
                                            </p:txEl>
                                          </p:spTgt>
                                        </p:tgtEl>
                                        <p:attrNameLst>
                                          <p:attrName>style.visibility</p:attrName>
                                        </p:attrNameLst>
                                      </p:cBhvr>
                                      <p:to>
                                        <p:strVal val="visible"/>
                                      </p:to>
                                    </p:set>
                                    <p:animEffect transition="in" filter="wipe(down)">
                                      <p:cBhvr>
                                        <p:cTn id="44" dur="500"/>
                                        <p:tgtEl>
                                          <p:spTgt spid="7171">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7171">
                                            <p:txEl>
                                              <p:pRg st="9" end="9"/>
                                            </p:txEl>
                                          </p:spTgt>
                                        </p:tgtEl>
                                        <p:attrNameLst>
                                          <p:attrName>style.visibility</p:attrName>
                                        </p:attrNameLst>
                                      </p:cBhvr>
                                      <p:to>
                                        <p:strVal val="visible"/>
                                      </p:to>
                                    </p:set>
                                    <p:animEffect transition="in" filter="wipe(down)">
                                      <p:cBhvr>
                                        <p:cTn id="49" dur="5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pPr algn="ctr"/>
            <a:r>
              <a:rPr lang="en-US"/>
              <a:t>The Spanish</a:t>
            </a:r>
          </a:p>
        </p:txBody>
      </p:sp>
      <p:sp>
        <p:nvSpPr>
          <p:cNvPr id="8195" name="Rectangle 3"/>
          <p:cNvSpPr>
            <a:spLocks noGrp="1" noChangeArrowheads="1"/>
          </p:cNvSpPr>
          <p:nvPr>
            <p:ph idx="1"/>
          </p:nvPr>
        </p:nvSpPr>
        <p:spPr>
          <a:noFill/>
          <a:ln/>
        </p:spPr>
        <p:txBody>
          <a:bodyPr>
            <a:normAutofit fontScale="55000" lnSpcReduction="20000"/>
          </a:bodyPr>
          <a:lstStyle/>
          <a:p>
            <a:r>
              <a:rPr lang="en-US" sz="3200" dirty="0"/>
              <a:t>Believed had to be a short-cut by sailing west</a:t>
            </a:r>
          </a:p>
          <a:p>
            <a:r>
              <a:rPr lang="en-US" sz="3200" dirty="0" smtClean="0"/>
              <a:t>Columbus </a:t>
            </a:r>
            <a:r>
              <a:rPr lang="en-US" sz="3200" dirty="0"/>
              <a:t>(</a:t>
            </a:r>
            <a:r>
              <a:rPr lang="en-US" sz="3200" dirty="0" err="1"/>
              <a:t>Genoan</a:t>
            </a:r>
            <a:r>
              <a:rPr lang="en-US" sz="3200" dirty="0"/>
              <a:t>) went west 1492</a:t>
            </a:r>
          </a:p>
          <a:p>
            <a:pPr lvl="1"/>
            <a:r>
              <a:rPr lang="en-US" sz="3000" dirty="0"/>
              <a:t>Arrived in Caribbean thought it was the Indies thus the West </a:t>
            </a:r>
            <a:r>
              <a:rPr lang="en-US" sz="3000" dirty="0" smtClean="0"/>
              <a:t>Indies </a:t>
            </a:r>
          </a:p>
          <a:p>
            <a:pPr lvl="1"/>
            <a:r>
              <a:rPr lang="en-US" sz="3000" dirty="0" smtClean="0"/>
              <a:t>Three later voyages around Caribbean</a:t>
            </a:r>
          </a:p>
          <a:p>
            <a:r>
              <a:rPr lang="en-US" sz="3200" dirty="0" smtClean="0"/>
              <a:t>Amerigo Vespucci (1501) – Coast of Brazil</a:t>
            </a:r>
            <a:endParaRPr lang="en-US" sz="3200" dirty="0"/>
          </a:p>
          <a:p>
            <a:r>
              <a:rPr lang="en-US" sz="3200" dirty="0"/>
              <a:t>Ferdinand </a:t>
            </a:r>
            <a:r>
              <a:rPr lang="en-US" sz="3200" dirty="0" smtClean="0"/>
              <a:t>Magellan (1480-1521):</a:t>
            </a:r>
          </a:p>
          <a:p>
            <a:pPr lvl="1"/>
            <a:r>
              <a:rPr lang="en-US" sz="3000" dirty="0" smtClean="0"/>
              <a:t>Circumnavigates </a:t>
            </a:r>
            <a:r>
              <a:rPr lang="en-US" sz="3000" dirty="0"/>
              <a:t>the </a:t>
            </a:r>
            <a:r>
              <a:rPr lang="en-US" sz="3000" dirty="0" smtClean="0"/>
              <a:t>world</a:t>
            </a:r>
          </a:p>
          <a:p>
            <a:pPr lvl="1"/>
            <a:r>
              <a:rPr lang="en-US" sz="3000" dirty="0" smtClean="0"/>
              <a:t>Does not complete himself; One ship returns in 1522</a:t>
            </a:r>
            <a:endParaRPr lang="en-US" sz="3000" dirty="0"/>
          </a:p>
          <a:p>
            <a:r>
              <a:rPr lang="en-US" sz="3200" dirty="0"/>
              <a:t>East and West divided- Pope drew a line </a:t>
            </a:r>
            <a:r>
              <a:rPr lang="en-US" sz="3200" dirty="0" smtClean="0"/>
              <a:t>dividing the world between Spain </a:t>
            </a:r>
            <a:r>
              <a:rPr lang="en-US" sz="3200" dirty="0"/>
              <a:t>and Portugal (Treaty of </a:t>
            </a:r>
            <a:r>
              <a:rPr lang="en-US" sz="3200" dirty="0" err="1" smtClean="0"/>
              <a:t>Tordesillas</a:t>
            </a:r>
            <a:r>
              <a:rPr lang="en-US" sz="3200" dirty="0" smtClean="0"/>
              <a:t> - 1494)</a:t>
            </a:r>
            <a:endParaRPr lang="en-US" sz="3200" dirty="0"/>
          </a:p>
        </p:txBody>
      </p:sp>
    </p:spTree>
    <p:extLst>
      <p:ext uri="{BB962C8B-B14F-4D97-AF65-F5344CB8AC3E}">
        <p14:creationId xmlns:p14="http://schemas.microsoft.com/office/powerpoint/2010/main" val="121131448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5">
                                            <p:bg/>
                                          </p:spTgt>
                                        </p:tgtEl>
                                        <p:attrNameLst>
                                          <p:attrName>style.visibility</p:attrName>
                                        </p:attrNameLst>
                                      </p:cBhvr>
                                      <p:to>
                                        <p:strVal val="visible"/>
                                      </p:to>
                                    </p:set>
                                    <p:animEffect transition="in" filter="wipe(down)">
                                      <p:cBhvr>
                                        <p:cTn id="7" dur="500"/>
                                        <p:tgtEl>
                                          <p:spTgt spid="8195">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wipe(down)">
                                      <p:cBhvr>
                                        <p:cTn id="12" dur="500"/>
                                        <p:tgtEl>
                                          <p:spTgt spid="81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195">
                                            <p:txEl>
                                              <p:pRg st="1" end="1"/>
                                            </p:txEl>
                                          </p:spTgt>
                                        </p:tgtEl>
                                        <p:attrNameLst>
                                          <p:attrName>style.visibility</p:attrName>
                                        </p:attrNameLst>
                                      </p:cBhvr>
                                      <p:to>
                                        <p:strVal val="visible"/>
                                      </p:to>
                                    </p:set>
                                    <p:animEffect transition="in" filter="wipe(down)">
                                      <p:cBhvr>
                                        <p:cTn id="17" dur="500"/>
                                        <p:tgtEl>
                                          <p:spTgt spid="8195">
                                            <p:txEl>
                                              <p:pRg st="1" end="1"/>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195">
                                            <p:txEl>
                                              <p:pRg st="2" end="2"/>
                                            </p:txEl>
                                          </p:spTgt>
                                        </p:tgtEl>
                                        <p:attrNameLst>
                                          <p:attrName>style.visibility</p:attrName>
                                        </p:attrNameLst>
                                      </p:cBhvr>
                                      <p:to>
                                        <p:strVal val="visible"/>
                                      </p:to>
                                    </p:set>
                                    <p:animEffect transition="in" filter="wipe(down)">
                                      <p:cBhvr>
                                        <p:cTn id="20" dur="500"/>
                                        <p:tgtEl>
                                          <p:spTgt spid="8195">
                                            <p:txEl>
                                              <p:pRg st="2" end="2"/>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195">
                                            <p:txEl>
                                              <p:pRg st="3" end="3"/>
                                            </p:txEl>
                                          </p:spTgt>
                                        </p:tgtEl>
                                        <p:attrNameLst>
                                          <p:attrName>style.visibility</p:attrName>
                                        </p:attrNameLst>
                                      </p:cBhvr>
                                      <p:to>
                                        <p:strVal val="visible"/>
                                      </p:to>
                                    </p:set>
                                    <p:animEffect transition="in" filter="wipe(down)">
                                      <p:cBhvr>
                                        <p:cTn id="23" dur="500"/>
                                        <p:tgtEl>
                                          <p:spTgt spid="819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195">
                                            <p:txEl>
                                              <p:pRg st="4" end="4"/>
                                            </p:txEl>
                                          </p:spTgt>
                                        </p:tgtEl>
                                        <p:attrNameLst>
                                          <p:attrName>style.visibility</p:attrName>
                                        </p:attrNameLst>
                                      </p:cBhvr>
                                      <p:to>
                                        <p:strVal val="visible"/>
                                      </p:to>
                                    </p:set>
                                    <p:animEffect transition="in" filter="wipe(down)">
                                      <p:cBhvr>
                                        <p:cTn id="28" dur="500"/>
                                        <p:tgtEl>
                                          <p:spTgt spid="8195">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195">
                                            <p:txEl>
                                              <p:pRg st="5" end="5"/>
                                            </p:txEl>
                                          </p:spTgt>
                                        </p:tgtEl>
                                        <p:attrNameLst>
                                          <p:attrName>style.visibility</p:attrName>
                                        </p:attrNameLst>
                                      </p:cBhvr>
                                      <p:to>
                                        <p:strVal val="visible"/>
                                      </p:to>
                                    </p:set>
                                    <p:animEffect transition="in" filter="wipe(down)">
                                      <p:cBhvr>
                                        <p:cTn id="33" dur="500"/>
                                        <p:tgtEl>
                                          <p:spTgt spid="8195">
                                            <p:txEl>
                                              <p:pRg st="5" end="5"/>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195">
                                            <p:txEl>
                                              <p:pRg st="6" end="6"/>
                                            </p:txEl>
                                          </p:spTgt>
                                        </p:tgtEl>
                                        <p:attrNameLst>
                                          <p:attrName>style.visibility</p:attrName>
                                        </p:attrNameLst>
                                      </p:cBhvr>
                                      <p:to>
                                        <p:strVal val="visible"/>
                                      </p:to>
                                    </p:set>
                                    <p:animEffect transition="in" filter="wipe(down)">
                                      <p:cBhvr>
                                        <p:cTn id="36" dur="500"/>
                                        <p:tgtEl>
                                          <p:spTgt spid="8195">
                                            <p:txEl>
                                              <p:pRg st="6" end="6"/>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195">
                                            <p:txEl>
                                              <p:pRg st="7" end="7"/>
                                            </p:txEl>
                                          </p:spTgt>
                                        </p:tgtEl>
                                        <p:attrNameLst>
                                          <p:attrName>style.visibility</p:attrName>
                                        </p:attrNameLst>
                                      </p:cBhvr>
                                      <p:to>
                                        <p:strVal val="visible"/>
                                      </p:to>
                                    </p:set>
                                    <p:animEffect transition="in" filter="wipe(down)">
                                      <p:cBhvr>
                                        <p:cTn id="39" dur="500"/>
                                        <p:tgtEl>
                                          <p:spTgt spid="8195">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8195">
                                            <p:txEl>
                                              <p:pRg st="8" end="8"/>
                                            </p:txEl>
                                          </p:spTgt>
                                        </p:tgtEl>
                                        <p:attrNameLst>
                                          <p:attrName>style.visibility</p:attrName>
                                        </p:attrNameLst>
                                      </p:cBhvr>
                                      <p:to>
                                        <p:strVal val="visible"/>
                                      </p:to>
                                    </p:set>
                                    <p:animEffect transition="in" filter="wipe(down)">
                                      <p:cBhvr>
                                        <p:cTn id="44" dur="500"/>
                                        <p:tgtEl>
                                          <p:spTgt spid="8195">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8195">
                                            <p:txEl>
                                              <p:pRg st="0" end="0"/>
                                            </p:txEl>
                                          </p:spTgt>
                                        </p:tgtEl>
                                        <p:attrNameLst>
                                          <p:attrName>style.visibility</p:attrName>
                                        </p:attrNameLst>
                                      </p:cBhvr>
                                      <p:to>
                                        <p:strVal val="visible"/>
                                      </p:to>
                                    </p:set>
                                    <p:animEffect transition="in" filter="dissolve">
                                      <p:cBhvr>
                                        <p:cTn id="49" dur="500"/>
                                        <p:tgtEl>
                                          <p:spTgt spid="8195">
                                            <p:txEl>
                                              <p:pRg st="0" end="0"/>
                                            </p:txEl>
                                          </p:spTgt>
                                        </p:tgtEl>
                                      </p:cBhvr>
                                    </p:animEffect>
                                  </p:childTnLst>
                                </p:cTn>
                              </p:par>
                              <p:par>
                                <p:cTn id="50" presetID="9" presetClass="entr" presetSubtype="0" fill="hold" nodeType="withEffect">
                                  <p:stCondLst>
                                    <p:cond delay="0"/>
                                  </p:stCondLst>
                                  <p:childTnLst>
                                    <p:set>
                                      <p:cBhvr>
                                        <p:cTn id="51" dur="1" fill="hold">
                                          <p:stCondLst>
                                            <p:cond delay="0"/>
                                          </p:stCondLst>
                                        </p:cTn>
                                        <p:tgtEl>
                                          <p:spTgt spid="8195">
                                            <p:txEl>
                                              <p:pRg st="1" end="1"/>
                                            </p:txEl>
                                          </p:spTgt>
                                        </p:tgtEl>
                                        <p:attrNameLst>
                                          <p:attrName>style.visibility</p:attrName>
                                        </p:attrNameLst>
                                      </p:cBhvr>
                                      <p:to>
                                        <p:strVal val="visible"/>
                                      </p:to>
                                    </p:set>
                                    <p:animEffect transition="in" filter="dissolve">
                                      <p:cBhvr>
                                        <p:cTn id="52" dur="500"/>
                                        <p:tgtEl>
                                          <p:spTgt spid="8195">
                                            <p:txEl>
                                              <p:pRg st="1" end="1"/>
                                            </p:txEl>
                                          </p:spTgt>
                                        </p:tgtEl>
                                      </p:cBhvr>
                                    </p:animEffect>
                                  </p:childTnLst>
                                </p:cTn>
                              </p:par>
                              <p:par>
                                <p:cTn id="53" presetID="9" presetClass="entr" presetSubtype="0" fill="hold" nodeType="withEffect">
                                  <p:stCondLst>
                                    <p:cond delay="0"/>
                                  </p:stCondLst>
                                  <p:childTnLst>
                                    <p:set>
                                      <p:cBhvr>
                                        <p:cTn id="54" dur="1" fill="hold">
                                          <p:stCondLst>
                                            <p:cond delay="0"/>
                                          </p:stCondLst>
                                        </p:cTn>
                                        <p:tgtEl>
                                          <p:spTgt spid="8195">
                                            <p:txEl>
                                              <p:pRg st="2" end="2"/>
                                            </p:txEl>
                                          </p:spTgt>
                                        </p:tgtEl>
                                        <p:attrNameLst>
                                          <p:attrName>style.visibility</p:attrName>
                                        </p:attrNameLst>
                                      </p:cBhvr>
                                      <p:to>
                                        <p:strVal val="visible"/>
                                      </p:to>
                                    </p:set>
                                    <p:animEffect transition="in" filter="dissolve">
                                      <p:cBhvr>
                                        <p:cTn id="55" dur="500"/>
                                        <p:tgtEl>
                                          <p:spTgt spid="8195">
                                            <p:txEl>
                                              <p:pRg st="2" end="2"/>
                                            </p:txEl>
                                          </p:spTgt>
                                        </p:tgtEl>
                                      </p:cBhvr>
                                    </p:animEffect>
                                  </p:childTnLst>
                                </p:cTn>
                              </p:par>
                              <p:par>
                                <p:cTn id="56" presetID="9" presetClass="entr" presetSubtype="0" fill="hold" nodeType="withEffect">
                                  <p:stCondLst>
                                    <p:cond delay="0"/>
                                  </p:stCondLst>
                                  <p:childTnLst>
                                    <p:set>
                                      <p:cBhvr>
                                        <p:cTn id="57" dur="1" fill="hold">
                                          <p:stCondLst>
                                            <p:cond delay="0"/>
                                          </p:stCondLst>
                                        </p:cTn>
                                        <p:tgtEl>
                                          <p:spTgt spid="8195">
                                            <p:txEl>
                                              <p:pRg st="3" end="3"/>
                                            </p:txEl>
                                          </p:spTgt>
                                        </p:tgtEl>
                                        <p:attrNameLst>
                                          <p:attrName>style.visibility</p:attrName>
                                        </p:attrNameLst>
                                      </p:cBhvr>
                                      <p:to>
                                        <p:strVal val="visible"/>
                                      </p:to>
                                    </p:set>
                                    <p:animEffect transition="in" filter="dissolve">
                                      <p:cBhvr>
                                        <p:cTn id="58"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ebsupport1.citytech.cuny.edu/Faculty/pcatapano/lectures_immigration/newspainmap.JPG"/>
          <p:cNvPicPr>
            <a:picLocks noChangeAspect="1" noChangeArrowheads="1"/>
          </p:cNvPicPr>
          <p:nvPr/>
        </p:nvPicPr>
        <p:blipFill>
          <a:blip r:embed="rId3" cstate="print"/>
          <a:srcRect/>
          <a:stretch>
            <a:fillRect/>
          </a:stretch>
        </p:blipFill>
        <p:spPr bwMode="auto">
          <a:xfrm>
            <a:off x="1143000" y="0"/>
            <a:ext cx="7231223" cy="6858000"/>
          </a:xfrm>
          <a:prstGeom prst="rect">
            <a:avLst/>
          </a:prstGeom>
          <a:noFill/>
        </p:spPr>
      </p:pic>
    </p:spTree>
    <p:extLst>
      <p:ext uri="{BB962C8B-B14F-4D97-AF65-F5344CB8AC3E}">
        <p14:creationId xmlns:p14="http://schemas.microsoft.com/office/powerpoint/2010/main" val="2954752616"/>
      </p:ext>
    </p:extLst>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273050"/>
            <a:ext cx="7772400" cy="717550"/>
          </a:xfrm>
        </p:spPr>
        <p:txBody>
          <a:bodyPr>
            <a:normAutofit fontScale="90000"/>
          </a:bodyPr>
          <a:lstStyle/>
          <a:p>
            <a:r>
              <a:rPr lang="en-US" dirty="0" smtClean="0"/>
              <a:t>Spain in the Americas</a:t>
            </a:r>
            <a:endParaRPr lang="en-US" dirty="0"/>
          </a:p>
        </p:txBody>
      </p:sp>
      <p:sp>
        <p:nvSpPr>
          <p:cNvPr id="6" name="Text Placeholder 5"/>
          <p:cNvSpPr>
            <a:spLocks noGrp="1"/>
          </p:cNvSpPr>
          <p:nvPr>
            <p:ph type="body" idx="1"/>
          </p:nvPr>
        </p:nvSpPr>
        <p:spPr>
          <a:xfrm>
            <a:off x="429768" y="1371600"/>
            <a:ext cx="4343400" cy="762000"/>
          </a:xfrm>
        </p:spPr>
        <p:txBody>
          <a:bodyPr/>
          <a:lstStyle/>
          <a:p>
            <a:r>
              <a:rPr lang="en-US" dirty="0" smtClean="0"/>
              <a:t>Mexico and </a:t>
            </a:r>
            <a:r>
              <a:rPr lang="en-US" dirty="0" smtClean="0"/>
              <a:t>Central </a:t>
            </a:r>
            <a:r>
              <a:rPr lang="en-US" dirty="0" smtClean="0"/>
              <a:t>America</a:t>
            </a:r>
            <a:endParaRPr lang="en-US" dirty="0"/>
          </a:p>
        </p:txBody>
      </p:sp>
      <p:sp>
        <p:nvSpPr>
          <p:cNvPr id="7" name="Content Placeholder 6"/>
          <p:cNvSpPr>
            <a:spLocks noGrp="1"/>
          </p:cNvSpPr>
          <p:nvPr>
            <p:ph sz="half" idx="2"/>
          </p:nvPr>
        </p:nvSpPr>
        <p:spPr>
          <a:xfrm>
            <a:off x="429768" y="2590800"/>
            <a:ext cx="4343400" cy="4876800"/>
          </a:xfrm>
        </p:spPr>
        <p:txBody>
          <a:bodyPr/>
          <a:lstStyle/>
          <a:p>
            <a:r>
              <a:rPr lang="en-US" dirty="0" smtClean="0"/>
              <a:t>Aztecs conquer &amp; dominate neighbors by 1500</a:t>
            </a:r>
          </a:p>
          <a:p>
            <a:r>
              <a:rPr lang="en-US" dirty="0" err="1" smtClean="0"/>
              <a:t>Hernan</a:t>
            </a:r>
            <a:r>
              <a:rPr lang="en-US" dirty="0" smtClean="0"/>
              <a:t> Cortes</a:t>
            </a:r>
          </a:p>
          <a:p>
            <a:pPr lvl="1"/>
            <a:r>
              <a:rPr lang="en-US" dirty="0" smtClean="0"/>
              <a:t>Lands in 1519 w. 600 men</a:t>
            </a:r>
          </a:p>
          <a:p>
            <a:pPr lvl="1"/>
            <a:r>
              <a:rPr lang="en-US" dirty="0" smtClean="0"/>
              <a:t>Defeats Montezuma</a:t>
            </a:r>
          </a:p>
          <a:p>
            <a:pPr lvl="1"/>
            <a:r>
              <a:rPr lang="en-US" dirty="0" smtClean="0"/>
              <a:t>“New Spain” by 1521 </a:t>
            </a:r>
          </a:p>
        </p:txBody>
      </p:sp>
      <p:sp>
        <p:nvSpPr>
          <p:cNvPr id="8" name="Text Placeholder 7"/>
          <p:cNvSpPr>
            <a:spLocks noGrp="1"/>
          </p:cNvSpPr>
          <p:nvPr>
            <p:ph type="body" sz="quarter" idx="3"/>
          </p:nvPr>
        </p:nvSpPr>
        <p:spPr>
          <a:xfrm>
            <a:off x="4610100" y="1377696"/>
            <a:ext cx="3886200" cy="762000"/>
          </a:xfrm>
        </p:spPr>
        <p:txBody>
          <a:bodyPr/>
          <a:lstStyle/>
          <a:p>
            <a:r>
              <a:rPr lang="en-US" dirty="0" smtClean="0"/>
              <a:t>Peru</a:t>
            </a:r>
            <a:endParaRPr lang="en-US" dirty="0"/>
          </a:p>
        </p:txBody>
      </p:sp>
      <p:sp>
        <p:nvSpPr>
          <p:cNvPr id="9" name="Content Placeholder 8"/>
          <p:cNvSpPr>
            <a:spLocks noGrp="1"/>
          </p:cNvSpPr>
          <p:nvPr>
            <p:ph sz="quarter" idx="4"/>
          </p:nvPr>
        </p:nvSpPr>
        <p:spPr>
          <a:xfrm>
            <a:off x="4610100" y="2572512"/>
            <a:ext cx="4267200" cy="4876800"/>
          </a:xfrm>
        </p:spPr>
        <p:txBody>
          <a:bodyPr/>
          <a:lstStyle/>
          <a:p>
            <a:r>
              <a:rPr lang="en-US" dirty="0" smtClean="0"/>
              <a:t>Incas also a harsh empire</a:t>
            </a:r>
          </a:p>
          <a:p>
            <a:r>
              <a:rPr lang="en-US" dirty="0" smtClean="0"/>
              <a:t>Francisco Pizarro</a:t>
            </a:r>
          </a:p>
          <a:p>
            <a:pPr lvl="1"/>
            <a:r>
              <a:rPr lang="en-US" dirty="0" smtClean="0"/>
              <a:t>Invades in 1531</a:t>
            </a:r>
          </a:p>
          <a:p>
            <a:pPr lvl="1"/>
            <a:r>
              <a:rPr lang="en-US" dirty="0" smtClean="0"/>
              <a:t>Executes Atahualpa (1433)</a:t>
            </a:r>
          </a:p>
          <a:p>
            <a:pPr lvl="1"/>
            <a:r>
              <a:rPr lang="en-US" dirty="0" smtClean="0"/>
              <a:t>Spanish internal divisions slow consolidation (1560s under royal control)</a:t>
            </a:r>
            <a:endParaRPr lang="en-US" dirty="0"/>
          </a:p>
        </p:txBody>
      </p:sp>
    </p:spTree>
    <p:extLst>
      <p:ext uri="{BB962C8B-B14F-4D97-AF65-F5344CB8AC3E}">
        <p14:creationId xmlns:p14="http://schemas.microsoft.com/office/powerpoint/2010/main" val="260797141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dissolve">
                                      <p:cBhvr>
                                        <p:cTn id="10" dur="500"/>
                                        <p:tgtEl>
                                          <p:spTgt spid="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dissolve">
                                      <p:cBhvr>
                                        <p:cTn id="13" dur="500"/>
                                        <p:tgtEl>
                                          <p:spTgt spid="7">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dissolve">
                                      <p:cBhvr>
                                        <p:cTn id="16" dur="500"/>
                                        <p:tgtEl>
                                          <p:spTgt spid="7">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dissolve">
                                      <p:cBhvr>
                                        <p:cTn id="19" dur="500"/>
                                        <p:tgtEl>
                                          <p:spTgt spid="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dissolve">
                                      <p:cBhvr>
                                        <p:cTn id="24" dur="500"/>
                                        <p:tgtEl>
                                          <p:spTgt spid="9">
                                            <p:txEl>
                                              <p:pRg st="0" end="0"/>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dissolve">
                                      <p:cBhvr>
                                        <p:cTn id="27" dur="500"/>
                                        <p:tgtEl>
                                          <p:spTgt spid="9">
                                            <p:txEl>
                                              <p:pRg st="1" end="1"/>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9">
                                            <p:txEl>
                                              <p:pRg st="2" end="2"/>
                                            </p:txEl>
                                          </p:spTgt>
                                        </p:tgtEl>
                                        <p:attrNameLst>
                                          <p:attrName>style.visibility</p:attrName>
                                        </p:attrNameLst>
                                      </p:cBhvr>
                                      <p:to>
                                        <p:strVal val="visible"/>
                                      </p:to>
                                    </p:set>
                                    <p:animEffect transition="in" filter="dissolve">
                                      <p:cBhvr>
                                        <p:cTn id="30" dur="500"/>
                                        <p:tgtEl>
                                          <p:spTgt spid="9">
                                            <p:txEl>
                                              <p:pRg st="2" end="2"/>
                                            </p:txEl>
                                          </p:spTgt>
                                        </p:tgtEl>
                                      </p:cBhvr>
                                    </p:animEffect>
                                  </p:childTnLst>
                                </p:cTn>
                              </p:par>
                              <p:par>
                                <p:cTn id="31" presetID="9" presetClass="entr" presetSubtype="0" fill="hold" nodeType="with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dissolve">
                                      <p:cBhvr>
                                        <p:cTn id="33" dur="500"/>
                                        <p:tgtEl>
                                          <p:spTgt spid="9">
                                            <p:txEl>
                                              <p:pRg st="3" end="3"/>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9">
                                            <p:txEl>
                                              <p:pRg st="4" end="4"/>
                                            </p:txEl>
                                          </p:spTgt>
                                        </p:tgtEl>
                                        <p:attrNameLst>
                                          <p:attrName>style.visibility</p:attrName>
                                        </p:attrNameLst>
                                      </p:cBhvr>
                                      <p:to>
                                        <p:strVal val="visible"/>
                                      </p:to>
                                    </p:set>
                                    <p:animEffect transition="in" filter="dissolve">
                                      <p:cBhvr>
                                        <p:cTn id="36"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8"/>
          <p:cNvSpPr>
            <a:spLocks noGrp="1"/>
          </p:cNvSpPr>
          <p:nvPr>
            <p:ph type="ftr" sz="quarter" idx="11"/>
          </p:nvPr>
        </p:nvSpPr>
        <p:spPr>
          <a:noFill/>
        </p:spPr>
        <p:txBody>
          <a:bodyPr/>
          <a:lstStyle/>
          <a:p>
            <a:r>
              <a:rPr lang="en-US"/>
              <a:t>Copyright © 2010 Pearson Education, Inc., Upper Saddle River, NJ 07458. All rights reserved.</a:t>
            </a:r>
          </a:p>
        </p:txBody>
      </p:sp>
      <p:pic>
        <p:nvPicPr>
          <p:cNvPr id="61443" name="Picture 4"/>
          <p:cNvPicPr>
            <a:picLocks noChangeAspect="1" noChangeArrowheads="1"/>
          </p:cNvPicPr>
          <p:nvPr/>
        </p:nvPicPr>
        <p:blipFill>
          <a:blip r:embed="rId3" cstate="print"/>
          <a:srcRect/>
          <a:stretch>
            <a:fillRect/>
          </a:stretch>
        </p:blipFill>
        <p:spPr bwMode="auto">
          <a:xfrm>
            <a:off x="685800" y="1143000"/>
            <a:ext cx="8039100" cy="5476875"/>
          </a:xfrm>
          <a:prstGeom prst="rect">
            <a:avLst/>
          </a:prstGeom>
          <a:noFill/>
          <a:ln w="9525">
            <a:noFill/>
            <a:miter lim="800000"/>
            <a:headEnd/>
            <a:tailEnd/>
          </a:ln>
        </p:spPr>
      </p:pic>
    </p:spTree>
    <p:extLst>
      <p:ext uri="{BB962C8B-B14F-4D97-AF65-F5344CB8AC3E}">
        <p14:creationId xmlns:p14="http://schemas.microsoft.com/office/powerpoint/2010/main" val="2437559722"/>
      </p:ext>
    </p:extLst>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US"/>
              <a:t>Slave Trade</a:t>
            </a:r>
          </a:p>
        </p:txBody>
      </p:sp>
      <p:sp>
        <p:nvSpPr>
          <p:cNvPr id="10243" name="Rectangle 3"/>
          <p:cNvSpPr>
            <a:spLocks noGrp="1" noChangeArrowheads="1"/>
          </p:cNvSpPr>
          <p:nvPr>
            <p:ph idx="1"/>
          </p:nvPr>
        </p:nvSpPr>
        <p:spPr>
          <a:noFill/>
          <a:ln/>
        </p:spPr>
        <p:txBody>
          <a:bodyPr/>
          <a:lstStyle/>
          <a:p>
            <a:r>
              <a:rPr lang="en-US" dirty="0"/>
              <a:t>Portuguese- trade with Africa- To Portugal as servants than to Brazil to work on plantations</a:t>
            </a:r>
          </a:p>
          <a:p>
            <a:r>
              <a:rPr lang="en-US" dirty="0"/>
              <a:t>Africans less susceptible to European diseases </a:t>
            </a:r>
            <a:r>
              <a:rPr lang="en-US" dirty="0" smtClean="0"/>
              <a:t>than Native </a:t>
            </a:r>
            <a:r>
              <a:rPr lang="en-US" dirty="0"/>
              <a:t>Americans</a:t>
            </a:r>
          </a:p>
          <a:p>
            <a:r>
              <a:rPr lang="en-US" dirty="0"/>
              <a:t>But death rate was </a:t>
            </a:r>
            <a:r>
              <a:rPr lang="en-US" dirty="0" smtClean="0"/>
              <a:t>high: </a:t>
            </a:r>
            <a:r>
              <a:rPr lang="en-US" dirty="0"/>
              <a:t>13-30% just on the trip</a:t>
            </a:r>
          </a:p>
          <a:p>
            <a:r>
              <a:rPr lang="en-US" sz="2400" dirty="0"/>
              <a:t>African middlemen active- depopulate entire areas of Africa- food from Americas helped increase birthrate</a:t>
            </a:r>
          </a:p>
        </p:txBody>
      </p:sp>
    </p:spTree>
    <p:extLst>
      <p:ext uri="{BB962C8B-B14F-4D97-AF65-F5344CB8AC3E}">
        <p14:creationId xmlns:p14="http://schemas.microsoft.com/office/powerpoint/2010/main" val="1801839297"/>
      </p:ext>
    </p:extLst>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ea typeface="ＭＳ Ｐゴシック" pitchFamily="1" charset="-128"/>
              </a:rPr>
              <a:t>The Church in Spanish America</a:t>
            </a:r>
            <a:endParaRPr lang="en-US" sz="3200" smtClean="0">
              <a:ea typeface="ＭＳ Ｐゴシック" pitchFamily="1" charset="-128"/>
            </a:endParaRPr>
          </a:p>
        </p:txBody>
      </p:sp>
      <p:sp>
        <p:nvSpPr>
          <p:cNvPr id="63491" name="Rectangle 3"/>
          <p:cNvSpPr>
            <a:spLocks noGrp="1" noChangeArrowheads="1"/>
          </p:cNvSpPr>
          <p:nvPr>
            <p:ph idx="1"/>
          </p:nvPr>
        </p:nvSpPr>
        <p:spPr/>
        <p:txBody>
          <a:bodyPr>
            <a:normAutofit fontScale="92500" lnSpcReduction="10000"/>
          </a:bodyPr>
          <a:lstStyle/>
          <a:p>
            <a:pPr eaLnBrk="1" hangingPunct="1"/>
            <a:r>
              <a:rPr lang="en-US" sz="2800" smtClean="0">
                <a:ea typeface="ＭＳ Ｐゴシック" pitchFamily="1" charset="-128"/>
              </a:rPr>
              <a:t>The conquerors wanted to convert the captured native people to Christianity and to accept European culture</a:t>
            </a:r>
          </a:p>
          <a:p>
            <a:pPr eaLnBrk="1" hangingPunct="1"/>
            <a:r>
              <a:rPr lang="en-US" sz="2800" smtClean="0">
                <a:ea typeface="ＭＳ Ｐゴシック" pitchFamily="1" charset="-128"/>
              </a:rPr>
              <a:t>Some religious leaders felt the natives were being treated poorly, such as </a:t>
            </a:r>
            <a:r>
              <a:rPr lang="en-US" sz="2800" b="1" smtClean="0">
                <a:ea typeface="ＭＳ Ｐゴシック" pitchFamily="1" charset="-128"/>
              </a:rPr>
              <a:t>Bartolome de Las Casas</a:t>
            </a:r>
            <a:endParaRPr lang="en-US" sz="2800" smtClean="0">
              <a:ea typeface="ＭＳ Ｐゴシック" pitchFamily="1" charset="-128"/>
            </a:endParaRPr>
          </a:p>
          <a:p>
            <a:pPr eaLnBrk="1" hangingPunct="1"/>
            <a:r>
              <a:rPr lang="en-US" sz="2800" smtClean="0">
                <a:ea typeface="ＭＳ Ｐゴシック" pitchFamily="1" charset="-128"/>
              </a:rPr>
              <a:t>Despite the opposition, the Roman Catholic Church becomes one of the most powerful conservative forces in Latin America</a:t>
            </a:r>
            <a:endParaRPr lang="en-US" sz="4000" smtClean="0">
              <a:ea typeface="ＭＳ Ｐゴシック" pitchFamily="1" charset="-128"/>
            </a:endParaRPr>
          </a:p>
        </p:txBody>
      </p:sp>
    </p:spTree>
    <p:extLst>
      <p:ext uri="{BB962C8B-B14F-4D97-AF65-F5344CB8AC3E}">
        <p14:creationId xmlns:p14="http://schemas.microsoft.com/office/powerpoint/2010/main" val="988827234"/>
      </p:ext>
    </p:extLst>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14400" y="274638"/>
            <a:ext cx="7772400" cy="792162"/>
          </a:xfrm>
        </p:spPr>
        <p:txBody>
          <a:bodyPr>
            <a:normAutofit/>
          </a:bodyPr>
          <a:lstStyle/>
          <a:p>
            <a:r>
              <a:rPr lang="en-US" dirty="0" smtClean="0"/>
              <a:t>Columbian Exchange</a:t>
            </a:r>
            <a:endParaRPr lang="en-US" dirty="0"/>
          </a:p>
        </p:txBody>
      </p:sp>
      <p:sp>
        <p:nvSpPr>
          <p:cNvPr id="14339" name="Rectangle 3"/>
          <p:cNvSpPr>
            <a:spLocks noGrp="1" noChangeArrowheads="1"/>
          </p:cNvSpPr>
          <p:nvPr>
            <p:ph idx="1"/>
          </p:nvPr>
        </p:nvSpPr>
        <p:spPr>
          <a:xfrm>
            <a:off x="304800" y="990600"/>
            <a:ext cx="8382000" cy="5867400"/>
          </a:xfrm>
        </p:spPr>
        <p:txBody>
          <a:bodyPr>
            <a:normAutofit/>
          </a:bodyPr>
          <a:lstStyle/>
          <a:p>
            <a:r>
              <a:rPr lang="en-US" dirty="0" smtClean="0"/>
              <a:t>Diseases go both directions</a:t>
            </a:r>
          </a:p>
          <a:p>
            <a:pPr lvl="1"/>
            <a:r>
              <a:rPr lang="en-US" dirty="0" smtClean="0"/>
              <a:t>Syphilis from Americas to Europe</a:t>
            </a:r>
          </a:p>
          <a:p>
            <a:pPr lvl="1"/>
            <a:r>
              <a:rPr lang="en-US" dirty="0" smtClean="0"/>
              <a:t>Smallpox, diphtheria, measles, whooping cough, chicken pox, malaria, typhoid, yellow and scarlet fevers, influenza, tuberculosis, and bubonic plague from Europeans</a:t>
            </a:r>
          </a:p>
          <a:p>
            <a:pPr lvl="2"/>
            <a:r>
              <a:rPr lang="en-US" dirty="0" smtClean="0"/>
              <a:t>Up to 90% of native population dies</a:t>
            </a:r>
          </a:p>
          <a:p>
            <a:pPr lvl="2"/>
            <a:r>
              <a:rPr lang="en-US" dirty="0" smtClean="0"/>
              <a:t>Not intentional</a:t>
            </a:r>
          </a:p>
          <a:p>
            <a:r>
              <a:rPr lang="en-US" dirty="0" smtClean="0"/>
              <a:t>Animals to New World</a:t>
            </a:r>
          </a:p>
          <a:p>
            <a:pPr lvl="1"/>
            <a:r>
              <a:rPr lang="en-US" dirty="0" smtClean="0"/>
              <a:t>Cattle, sheep, pigs, goats, donkeys, dogs, cats, and horses</a:t>
            </a:r>
          </a:p>
          <a:p>
            <a:r>
              <a:rPr lang="en-US" dirty="0" smtClean="0"/>
              <a:t>Old World plants to New World</a:t>
            </a:r>
          </a:p>
          <a:p>
            <a:pPr lvl="1"/>
            <a:r>
              <a:rPr lang="en-US" dirty="0" smtClean="0"/>
              <a:t>Oats, barley, wheat, and dandelions (!)</a:t>
            </a:r>
          </a:p>
          <a:p>
            <a:r>
              <a:rPr lang="en-US" dirty="0" smtClean="0"/>
              <a:t>New World plants to Old</a:t>
            </a:r>
          </a:p>
          <a:p>
            <a:pPr lvl="1"/>
            <a:r>
              <a:rPr lang="en-US" dirty="0" smtClean="0"/>
              <a:t>Maize (corn), potatoes, and sweet potatoes</a:t>
            </a:r>
          </a:p>
          <a:p>
            <a:pPr lvl="1"/>
            <a:endParaRPr lang="en-US" dirty="0"/>
          </a:p>
        </p:txBody>
      </p:sp>
    </p:spTree>
    <p:extLst>
      <p:ext uri="{BB962C8B-B14F-4D97-AF65-F5344CB8AC3E}">
        <p14:creationId xmlns:p14="http://schemas.microsoft.com/office/powerpoint/2010/main" val="104847143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00"/>
                                        <p:tgtEl>
                                          <p:spTgt spid="1433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down)">
                                      <p:cBhvr>
                                        <p:cTn id="10" dur="500"/>
                                        <p:tgtEl>
                                          <p:spTgt spid="1433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wipe(down)">
                                      <p:cBhvr>
                                        <p:cTn id="13" dur="500"/>
                                        <p:tgtEl>
                                          <p:spTgt spid="14339">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wipe(down)">
                                      <p:cBhvr>
                                        <p:cTn id="16" dur="500"/>
                                        <p:tgtEl>
                                          <p:spTgt spid="14339">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Effect transition="in" filter="wipe(down)">
                                      <p:cBhvr>
                                        <p:cTn id="19" dur="500"/>
                                        <p:tgtEl>
                                          <p:spTgt spid="1433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4339">
                                            <p:txEl>
                                              <p:pRg st="5" end="5"/>
                                            </p:txEl>
                                          </p:spTgt>
                                        </p:tgtEl>
                                        <p:attrNameLst>
                                          <p:attrName>style.visibility</p:attrName>
                                        </p:attrNameLst>
                                      </p:cBhvr>
                                      <p:to>
                                        <p:strVal val="visible"/>
                                      </p:to>
                                    </p:set>
                                    <p:animEffect transition="in" filter="wipe(down)">
                                      <p:cBhvr>
                                        <p:cTn id="24" dur="500"/>
                                        <p:tgtEl>
                                          <p:spTgt spid="14339">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Effect transition="in" filter="wipe(down)">
                                      <p:cBhvr>
                                        <p:cTn id="27" dur="500"/>
                                        <p:tgtEl>
                                          <p:spTgt spid="1433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339">
                                            <p:txEl>
                                              <p:pRg st="7" end="7"/>
                                            </p:txEl>
                                          </p:spTgt>
                                        </p:tgtEl>
                                        <p:attrNameLst>
                                          <p:attrName>style.visibility</p:attrName>
                                        </p:attrNameLst>
                                      </p:cBhvr>
                                      <p:to>
                                        <p:strVal val="visible"/>
                                      </p:to>
                                    </p:set>
                                    <p:animEffect transition="in" filter="wipe(down)">
                                      <p:cBhvr>
                                        <p:cTn id="32" dur="500"/>
                                        <p:tgtEl>
                                          <p:spTgt spid="14339">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4339">
                                            <p:txEl>
                                              <p:pRg st="8" end="8"/>
                                            </p:txEl>
                                          </p:spTgt>
                                        </p:tgtEl>
                                        <p:attrNameLst>
                                          <p:attrName>style.visibility</p:attrName>
                                        </p:attrNameLst>
                                      </p:cBhvr>
                                      <p:to>
                                        <p:strVal val="visible"/>
                                      </p:to>
                                    </p:set>
                                    <p:animEffect transition="in" filter="wipe(down)">
                                      <p:cBhvr>
                                        <p:cTn id="35" dur="500"/>
                                        <p:tgtEl>
                                          <p:spTgt spid="14339">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339">
                                            <p:txEl>
                                              <p:pRg st="9" end="9"/>
                                            </p:txEl>
                                          </p:spTgt>
                                        </p:tgtEl>
                                        <p:attrNameLst>
                                          <p:attrName>style.visibility</p:attrName>
                                        </p:attrNameLst>
                                      </p:cBhvr>
                                      <p:to>
                                        <p:strVal val="visible"/>
                                      </p:to>
                                    </p:set>
                                    <p:animEffect transition="in" filter="wipe(down)">
                                      <p:cBhvr>
                                        <p:cTn id="40" dur="500"/>
                                        <p:tgtEl>
                                          <p:spTgt spid="14339">
                                            <p:txEl>
                                              <p:pRg st="9" end="9"/>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4339">
                                            <p:txEl>
                                              <p:pRg st="10" end="10"/>
                                            </p:txEl>
                                          </p:spTgt>
                                        </p:tgtEl>
                                        <p:attrNameLst>
                                          <p:attrName>style.visibility</p:attrName>
                                        </p:attrNameLst>
                                      </p:cBhvr>
                                      <p:to>
                                        <p:strVal val="visible"/>
                                      </p:to>
                                    </p:set>
                                    <p:animEffect transition="in" filter="wipe(down)">
                                      <p:cBhvr>
                                        <p:cTn id="43" dur="500"/>
                                        <p:tgtEl>
                                          <p:spTgt spid="1433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066800" y="76200"/>
            <a:ext cx="7772400" cy="1143000"/>
          </a:xfrm>
        </p:spPr>
        <p:txBody>
          <a:bodyPr/>
          <a:lstStyle/>
          <a:p>
            <a:pPr eaLnBrk="1" hangingPunct="1"/>
            <a:r>
              <a:rPr lang="en-US" smtClean="0">
                <a:ea typeface="ＭＳ Ｐゴシック" pitchFamily="1" charset="-128"/>
              </a:rPr>
              <a:t>Latin America Exploitation</a:t>
            </a:r>
            <a:endParaRPr lang="en-US" sz="3200" smtClean="0">
              <a:ea typeface="ＭＳ Ｐゴシック" pitchFamily="1" charset="-128"/>
            </a:endParaRPr>
          </a:p>
        </p:txBody>
      </p:sp>
      <p:sp>
        <p:nvSpPr>
          <p:cNvPr id="64515" name="Rectangle 3"/>
          <p:cNvSpPr>
            <a:spLocks noGrp="1" noChangeArrowheads="1"/>
          </p:cNvSpPr>
          <p:nvPr>
            <p:ph idx="1"/>
          </p:nvPr>
        </p:nvSpPr>
        <p:spPr>
          <a:xfrm>
            <a:off x="533400" y="1219200"/>
            <a:ext cx="8297863" cy="5257800"/>
          </a:xfrm>
        </p:spPr>
        <p:txBody>
          <a:bodyPr>
            <a:normAutofit lnSpcReduction="10000"/>
          </a:bodyPr>
          <a:lstStyle/>
          <a:p>
            <a:pPr eaLnBrk="1" hangingPunct="1">
              <a:lnSpc>
                <a:spcPct val="90000"/>
              </a:lnSpc>
            </a:pPr>
            <a:r>
              <a:rPr lang="en-US" sz="2000" dirty="0" smtClean="0">
                <a:ea typeface="ＭＳ Ｐゴシック" pitchFamily="1" charset="-128"/>
              </a:rPr>
              <a:t>Mining – the Spanish </a:t>
            </a:r>
            <a:r>
              <a:rPr lang="en-US" sz="2000" b="1" dirty="0" smtClean="0">
                <a:ea typeface="ＭＳ Ｐゴシック" pitchFamily="1" charset="-128"/>
              </a:rPr>
              <a:t>conquistadores</a:t>
            </a:r>
            <a:r>
              <a:rPr lang="en-US" sz="2000" dirty="0" smtClean="0">
                <a:ea typeface="ＭＳ Ｐゴシック" pitchFamily="1" charset="-128"/>
              </a:rPr>
              <a:t> or conquerors mined gold and silver with forced labor</a:t>
            </a:r>
          </a:p>
          <a:p>
            <a:pPr eaLnBrk="1" hangingPunct="1">
              <a:lnSpc>
                <a:spcPct val="90000"/>
              </a:lnSpc>
            </a:pPr>
            <a:r>
              <a:rPr lang="en-US" sz="2000" dirty="0" smtClean="0">
                <a:ea typeface="ＭＳ Ｐゴシック" pitchFamily="1" charset="-128"/>
              </a:rPr>
              <a:t>Agriculture – on </a:t>
            </a:r>
            <a:r>
              <a:rPr lang="en-US" sz="2000" b="1" dirty="0" smtClean="0">
                <a:ea typeface="ＭＳ Ｐゴシック" pitchFamily="1" charset="-128"/>
              </a:rPr>
              <a:t>haciendas</a:t>
            </a:r>
            <a:r>
              <a:rPr lang="en-US" sz="2000" dirty="0" smtClean="0">
                <a:ea typeface="ＭＳ Ｐゴシック" pitchFamily="1" charset="-128"/>
              </a:rPr>
              <a:t>, large land estates owned by the </a:t>
            </a:r>
            <a:r>
              <a:rPr lang="en-US" sz="2000" dirty="0" err="1" smtClean="0">
                <a:ea typeface="ＭＳ Ｐゴシック" pitchFamily="1" charset="-128"/>
              </a:rPr>
              <a:t>peninsulares</a:t>
            </a:r>
            <a:r>
              <a:rPr lang="en-US" sz="2000" dirty="0" smtClean="0">
                <a:ea typeface="ＭＳ Ｐゴシック" pitchFamily="1" charset="-128"/>
              </a:rPr>
              <a:t> (people born in Spain) and creoles (people of Spanish descent born in America) used forced labor for mining, farming and ranching</a:t>
            </a:r>
          </a:p>
          <a:p>
            <a:pPr eaLnBrk="1" hangingPunct="1">
              <a:lnSpc>
                <a:spcPct val="90000"/>
              </a:lnSpc>
            </a:pPr>
            <a:r>
              <a:rPr lang="en-US" sz="2000" dirty="0" smtClean="0">
                <a:ea typeface="ＭＳ Ｐゴシック" pitchFamily="1" charset="-128"/>
              </a:rPr>
              <a:t>Plantations in the West Indies used slaves to get sugar</a:t>
            </a:r>
          </a:p>
          <a:p>
            <a:pPr eaLnBrk="1" hangingPunct="1">
              <a:lnSpc>
                <a:spcPct val="90000"/>
              </a:lnSpc>
            </a:pPr>
            <a:r>
              <a:rPr lang="en-US" sz="2000" dirty="0" smtClean="0">
                <a:ea typeface="ＭＳ Ｐゴシック" pitchFamily="1" charset="-128"/>
              </a:rPr>
              <a:t>Economic activity in government offices, the legal profession, and shipping</a:t>
            </a:r>
          </a:p>
          <a:p>
            <a:pPr eaLnBrk="1" hangingPunct="1">
              <a:lnSpc>
                <a:spcPct val="90000"/>
              </a:lnSpc>
            </a:pPr>
            <a:r>
              <a:rPr lang="en-US" sz="2000" dirty="0" smtClean="0">
                <a:ea typeface="ＭＳ Ｐゴシック" pitchFamily="1" charset="-128"/>
              </a:rPr>
              <a:t>Labor servitude in order of appearance: </a:t>
            </a:r>
          </a:p>
          <a:p>
            <a:pPr lvl="1" eaLnBrk="1" hangingPunct="1">
              <a:lnSpc>
                <a:spcPct val="90000"/>
              </a:lnSpc>
            </a:pPr>
            <a:r>
              <a:rPr lang="en-US" sz="1800" b="1" dirty="0" err="1" smtClean="0">
                <a:ea typeface="ＭＳ Ｐゴシック" pitchFamily="1" charset="-128"/>
              </a:rPr>
              <a:t>Encomienda</a:t>
            </a:r>
            <a:r>
              <a:rPr lang="en-US" sz="1800" b="1" dirty="0" smtClean="0">
                <a:ea typeface="ＭＳ Ｐゴシック" pitchFamily="1" charset="-128"/>
              </a:rPr>
              <a:t> </a:t>
            </a:r>
            <a:r>
              <a:rPr lang="en-US" sz="1800" dirty="0" smtClean="0">
                <a:ea typeface="ＭＳ Ｐゴシック" pitchFamily="1" charset="-128"/>
              </a:rPr>
              <a:t>– a formal grant of the right to the labor of a specific number of Indians</a:t>
            </a:r>
          </a:p>
          <a:p>
            <a:pPr lvl="1" eaLnBrk="1" hangingPunct="1">
              <a:lnSpc>
                <a:spcPct val="90000"/>
              </a:lnSpc>
            </a:pPr>
            <a:r>
              <a:rPr lang="en-US" sz="1800" b="1" dirty="0" err="1" smtClean="0">
                <a:ea typeface="ＭＳ Ｐゴシック" pitchFamily="1" charset="-128"/>
              </a:rPr>
              <a:t>Repartimiento</a:t>
            </a:r>
            <a:r>
              <a:rPr lang="en-US" sz="1800" b="1" dirty="0" smtClean="0">
                <a:ea typeface="ＭＳ Ｐゴシック" pitchFamily="1" charset="-128"/>
              </a:rPr>
              <a:t> </a:t>
            </a:r>
            <a:r>
              <a:rPr lang="en-US" sz="1800" dirty="0" smtClean="0">
                <a:ea typeface="ＭＳ Ｐゴシック" pitchFamily="1" charset="-128"/>
              </a:rPr>
              <a:t>– required adult male Indians to devote a certain number of days of labor annually to Spanish economic enterprises</a:t>
            </a:r>
          </a:p>
          <a:p>
            <a:pPr lvl="1" eaLnBrk="1" hangingPunct="1">
              <a:lnSpc>
                <a:spcPct val="90000"/>
              </a:lnSpc>
            </a:pPr>
            <a:r>
              <a:rPr lang="en-US" sz="1800" b="1" dirty="0" smtClean="0">
                <a:ea typeface="ＭＳ Ｐゴシック" pitchFamily="1" charset="-128"/>
              </a:rPr>
              <a:t>Debt peonage</a:t>
            </a:r>
            <a:r>
              <a:rPr lang="en-US" sz="1800" dirty="0" smtClean="0">
                <a:ea typeface="ＭＳ Ｐゴシック" pitchFamily="1" charset="-128"/>
              </a:rPr>
              <a:t> – Indian laborers required to purchase goods from the landowner to who they were forever indebted</a:t>
            </a:r>
          </a:p>
          <a:p>
            <a:pPr lvl="1" eaLnBrk="1" hangingPunct="1">
              <a:lnSpc>
                <a:spcPct val="90000"/>
              </a:lnSpc>
            </a:pPr>
            <a:r>
              <a:rPr lang="en-US" sz="1800" dirty="0" smtClean="0">
                <a:ea typeface="ＭＳ Ｐゴシック" pitchFamily="1" charset="-128"/>
              </a:rPr>
              <a:t>Black slavery</a:t>
            </a:r>
            <a:endParaRPr lang="en-US" dirty="0" smtClean="0">
              <a:ea typeface="ＭＳ Ｐゴシック" pitchFamily="1" charset="-128"/>
            </a:endParaRPr>
          </a:p>
        </p:txBody>
      </p:sp>
      <p:sp>
        <p:nvSpPr>
          <p:cNvPr id="64516" name="Footer Placeholder 8"/>
          <p:cNvSpPr>
            <a:spLocks noGrp="1"/>
          </p:cNvSpPr>
          <p:nvPr>
            <p:ph type="ftr" sz="quarter" idx="11"/>
          </p:nvPr>
        </p:nvSpPr>
        <p:spPr>
          <a:xfrm>
            <a:off x="2743200" y="6705600"/>
            <a:ext cx="4267200" cy="152400"/>
          </a:xfrm>
          <a:noFill/>
        </p:spPr>
        <p:txBody>
          <a:bodyPr/>
          <a:lstStyle/>
          <a:p>
            <a:endParaRPr lang="en-US" dirty="0"/>
          </a:p>
        </p:txBody>
      </p:sp>
    </p:spTree>
    <p:extLst>
      <p:ext uri="{BB962C8B-B14F-4D97-AF65-F5344CB8AC3E}">
        <p14:creationId xmlns:p14="http://schemas.microsoft.com/office/powerpoint/2010/main" val="202715846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dissolve">
                                      <p:cBhvr>
                                        <p:cTn id="7" dur="500"/>
                                        <p:tgtEl>
                                          <p:spTgt spid="6451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64515">
                                            <p:txEl>
                                              <p:pRg st="1" end="1"/>
                                            </p:txEl>
                                          </p:spTgt>
                                        </p:tgtEl>
                                        <p:attrNameLst>
                                          <p:attrName>style.visibility</p:attrName>
                                        </p:attrNameLst>
                                      </p:cBhvr>
                                      <p:to>
                                        <p:strVal val="visible"/>
                                      </p:to>
                                    </p:set>
                                    <p:animEffect transition="in" filter="dissolve">
                                      <p:cBhvr>
                                        <p:cTn id="10" dur="500"/>
                                        <p:tgtEl>
                                          <p:spTgt spid="64515">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animEffect transition="in" filter="dissolve">
                                      <p:cBhvr>
                                        <p:cTn id="13" dur="500"/>
                                        <p:tgtEl>
                                          <p:spTgt spid="64515">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64515">
                                            <p:txEl>
                                              <p:pRg st="3" end="3"/>
                                            </p:txEl>
                                          </p:spTgt>
                                        </p:tgtEl>
                                        <p:attrNameLst>
                                          <p:attrName>style.visibility</p:attrName>
                                        </p:attrNameLst>
                                      </p:cBhvr>
                                      <p:to>
                                        <p:strVal val="visible"/>
                                      </p:to>
                                    </p:set>
                                    <p:animEffect transition="in" filter="dissolve">
                                      <p:cBhvr>
                                        <p:cTn id="16" dur="500"/>
                                        <p:tgtEl>
                                          <p:spTgt spid="64515">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animEffect transition="in" filter="dissolve">
                                      <p:cBhvr>
                                        <p:cTn id="19" dur="500"/>
                                        <p:tgtEl>
                                          <p:spTgt spid="64515">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64515">
                                            <p:txEl>
                                              <p:pRg st="5" end="5"/>
                                            </p:txEl>
                                          </p:spTgt>
                                        </p:tgtEl>
                                        <p:attrNameLst>
                                          <p:attrName>style.visibility</p:attrName>
                                        </p:attrNameLst>
                                      </p:cBhvr>
                                      <p:to>
                                        <p:strVal val="visible"/>
                                      </p:to>
                                    </p:set>
                                    <p:animEffect transition="in" filter="dissolve">
                                      <p:cBhvr>
                                        <p:cTn id="22" dur="500"/>
                                        <p:tgtEl>
                                          <p:spTgt spid="64515">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64515">
                                            <p:txEl>
                                              <p:pRg st="6" end="6"/>
                                            </p:txEl>
                                          </p:spTgt>
                                        </p:tgtEl>
                                        <p:attrNameLst>
                                          <p:attrName>style.visibility</p:attrName>
                                        </p:attrNameLst>
                                      </p:cBhvr>
                                      <p:to>
                                        <p:strVal val="visible"/>
                                      </p:to>
                                    </p:set>
                                    <p:animEffect transition="in" filter="dissolve">
                                      <p:cBhvr>
                                        <p:cTn id="25" dur="500"/>
                                        <p:tgtEl>
                                          <p:spTgt spid="64515">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64515">
                                            <p:txEl>
                                              <p:pRg st="7" end="7"/>
                                            </p:txEl>
                                          </p:spTgt>
                                        </p:tgtEl>
                                        <p:attrNameLst>
                                          <p:attrName>style.visibility</p:attrName>
                                        </p:attrNameLst>
                                      </p:cBhvr>
                                      <p:to>
                                        <p:strVal val="visible"/>
                                      </p:to>
                                    </p:set>
                                    <p:animEffect transition="in" filter="dissolve">
                                      <p:cBhvr>
                                        <p:cTn id="28" dur="500"/>
                                        <p:tgtEl>
                                          <p:spTgt spid="64515">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64515">
                                            <p:txEl>
                                              <p:pRg st="8" end="8"/>
                                            </p:txEl>
                                          </p:spTgt>
                                        </p:tgtEl>
                                        <p:attrNameLst>
                                          <p:attrName>style.visibility</p:attrName>
                                        </p:attrNameLst>
                                      </p:cBhvr>
                                      <p:to>
                                        <p:strVal val="visible"/>
                                      </p:to>
                                    </p:set>
                                    <p:animEffect transition="in" filter="dissolve">
                                      <p:cBhvr>
                                        <p:cTn id="31" dur="500"/>
                                        <p:tgtEl>
                                          <p:spTgt spid="645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Europe</a:t>
            </a:r>
            <a:endParaRPr lang="en-US" dirty="0"/>
          </a:p>
        </p:txBody>
      </p:sp>
      <p:sp>
        <p:nvSpPr>
          <p:cNvPr id="3" name="Content Placeholder 2"/>
          <p:cNvSpPr>
            <a:spLocks noGrp="1"/>
          </p:cNvSpPr>
          <p:nvPr>
            <p:ph idx="1"/>
          </p:nvPr>
        </p:nvSpPr>
        <p:spPr/>
        <p:txBody>
          <a:bodyPr/>
          <a:lstStyle/>
          <a:p>
            <a:r>
              <a:rPr lang="en-US" dirty="0" smtClean="0"/>
              <a:t>Increases skepticism of  “received wisdom”.  Why?</a:t>
            </a:r>
          </a:p>
          <a:p>
            <a:r>
              <a:rPr lang="en-US" dirty="0" smtClean="0"/>
              <a:t>Increased concern with natives’ welfare</a:t>
            </a:r>
          </a:p>
          <a:p>
            <a:r>
              <a:rPr lang="en-US" dirty="0" smtClean="0"/>
              <a:t>Beginning of globalization and European dominance</a:t>
            </a:r>
          </a:p>
          <a:p>
            <a:r>
              <a:rPr lang="en-US" dirty="0" smtClean="0"/>
              <a:t>Economically</a:t>
            </a:r>
          </a:p>
          <a:p>
            <a:pPr lvl="1"/>
            <a:r>
              <a:rPr lang="en-US" dirty="0" smtClean="0"/>
              <a:t>Spiraling, but steady, inflation</a:t>
            </a:r>
          </a:p>
          <a:p>
            <a:pPr lvl="1"/>
            <a:r>
              <a:rPr lang="en-US" dirty="0" smtClean="0"/>
              <a:t>Problem = Wages lag prices</a:t>
            </a:r>
          </a:p>
          <a:p>
            <a:pPr lvl="1"/>
            <a:r>
              <a:rPr lang="en-US" dirty="0" smtClean="0"/>
              <a:t>New wealth = greater investment in research &amp; expansion</a:t>
            </a:r>
          </a:p>
          <a:p>
            <a:pPr lvl="1"/>
            <a:r>
              <a:rPr lang="en-US" dirty="0" smtClean="0"/>
              <a:t>Some </a:t>
            </a:r>
            <a:r>
              <a:rPr lang="en-US" dirty="0" err="1" smtClean="0"/>
              <a:t>gov’t</a:t>
            </a:r>
            <a:r>
              <a:rPr lang="en-US" dirty="0" smtClean="0"/>
              <a:t> centralization of economic functions</a:t>
            </a:r>
          </a:p>
          <a:p>
            <a:pPr lvl="1">
              <a:buNone/>
            </a:pPr>
            <a:endParaRPr lang="en-US" dirty="0"/>
          </a:p>
        </p:txBody>
      </p:sp>
    </p:spTree>
    <p:extLst>
      <p:ext uri="{BB962C8B-B14F-4D97-AF65-F5344CB8AC3E}">
        <p14:creationId xmlns:p14="http://schemas.microsoft.com/office/powerpoint/2010/main" val="18241394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Breakout of capitalism</a:t>
            </a:r>
            <a:endParaRPr lang="en-US" dirty="0"/>
          </a:p>
        </p:txBody>
      </p:sp>
      <p:sp>
        <p:nvSpPr>
          <p:cNvPr id="3" name="Content Placeholder 2"/>
          <p:cNvSpPr>
            <a:spLocks noGrp="1"/>
          </p:cNvSpPr>
          <p:nvPr>
            <p:ph idx="1"/>
          </p:nvPr>
        </p:nvSpPr>
        <p:spPr/>
        <p:txBody>
          <a:bodyPr/>
          <a:lstStyle/>
          <a:p>
            <a:r>
              <a:rPr lang="en-US" dirty="0" smtClean="0"/>
              <a:t>What is capitalism?</a:t>
            </a:r>
          </a:p>
          <a:p>
            <a:r>
              <a:rPr lang="en-US" dirty="0" smtClean="0"/>
              <a:t>Growth of trade in late Middle Ages spurs development of capitalism</a:t>
            </a:r>
          </a:p>
          <a:p>
            <a:r>
              <a:rPr lang="en-US" dirty="0" smtClean="0"/>
              <a:t>Banking</a:t>
            </a:r>
          </a:p>
          <a:p>
            <a:pPr lvl="1"/>
            <a:r>
              <a:rPr lang="en-US" dirty="0" smtClean="0"/>
              <a:t>Italy: Medici, others, set up major banking centers, branches across Italy</a:t>
            </a:r>
          </a:p>
          <a:p>
            <a:pPr lvl="1"/>
            <a:r>
              <a:rPr lang="en-US" dirty="0" smtClean="0"/>
              <a:t>Northern Europe: </a:t>
            </a:r>
            <a:r>
              <a:rPr lang="en-US" dirty="0" err="1" smtClean="0"/>
              <a:t>Fuggers</a:t>
            </a:r>
            <a:endParaRPr lang="en-US" dirty="0" smtClean="0"/>
          </a:p>
          <a:p>
            <a:r>
              <a:rPr lang="en-US" dirty="0" smtClean="0"/>
              <a:t>New industries: Cloth, mining, printing, shipbuilding, arms</a:t>
            </a:r>
          </a:p>
          <a:p>
            <a:r>
              <a:rPr lang="en-US" dirty="0" smtClean="0"/>
              <a:t>New consumer goods: Sugar, tea, rice, tobacco, cocoa</a:t>
            </a:r>
          </a:p>
          <a:p>
            <a:pPr lvl="1"/>
            <a:endParaRPr lang="en-US" dirty="0"/>
          </a:p>
        </p:txBody>
      </p:sp>
    </p:spTree>
    <p:extLst>
      <p:ext uri="{BB962C8B-B14F-4D97-AF65-F5344CB8AC3E}">
        <p14:creationId xmlns:p14="http://schemas.microsoft.com/office/powerpoint/2010/main" val="354582002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1292</TotalTime>
  <Words>2780</Words>
  <Application>Microsoft Office PowerPoint</Application>
  <PresentationFormat>On-screen Show (4:3)</PresentationFormat>
  <Paragraphs>413</Paragraphs>
  <Slides>53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ＭＳ Ｐゴシック</vt:lpstr>
      <vt:lpstr>Arial</vt:lpstr>
      <vt:lpstr>Calibri</vt:lpstr>
      <vt:lpstr>Century Gothic</vt:lpstr>
      <vt:lpstr>Wingdings 3</vt:lpstr>
      <vt:lpstr>Ion</vt:lpstr>
      <vt:lpstr>The Renaissance Ca. 1350-1550 </vt:lpstr>
      <vt:lpstr>Opening Question…</vt:lpstr>
      <vt:lpstr>Themes of the Renaissance</vt:lpstr>
      <vt:lpstr>What is the Renaissance?</vt:lpstr>
      <vt:lpstr>Traditional Themes of the Renaissance</vt:lpstr>
      <vt:lpstr>PowerPoint Presentation</vt:lpstr>
      <vt:lpstr>What is true? </vt:lpstr>
      <vt:lpstr>Rough chronology of the Renaissance</vt:lpstr>
      <vt:lpstr>PowerPoint Presentation</vt:lpstr>
      <vt:lpstr>Italian Renaissance</vt:lpstr>
      <vt:lpstr>Why Italy?</vt:lpstr>
      <vt:lpstr>Italian city-states</vt:lpstr>
      <vt:lpstr>PowerPoint Presentation</vt:lpstr>
      <vt:lpstr>Humanism</vt:lpstr>
      <vt:lpstr>Humanism</vt:lpstr>
      <vt:lpstr>Characteristics of Humanist Scholarship</vt:lpstr>
      <vt:lpstr>Key early Italian humanist thinkers</vt:lpstr>
      <vt:lpstr>Renaissance Society</vt:lpstr>
      <vt:lpstr>The Renaissance and Discovery</vt:lpstr>
      <vt:lpstr>PowerPoint Presentation</vt:lpstr>
      <vt:lpstr>Italian Diplomacy &amp; External Wars in the High Renaissance</vt:lpstr>
      <vt:lpstr>Machiavelli</vt:lpstr>
      <vt:lpstr>The “New Monarchies”</vt:lpstr>
      <vt:lpstr>PowerPoint Presentation</vt:lpstr>
      <vt:lpstr>The “New Monarchies”</vt:lpstr>
      <vt:lpstr>New Monarchy: France</vt:lpstr>
      <vt:lpstr>New Monarchies: Spain</vt:lpstr>
      <vt:lpstr>New monarchies: England</vt:lpstr>
      <vt:lpstr>Closing question</vt:lpstr>
      <vt:lpstr>PowerPoint Presentation</vt:lpstr>
      <vt:lpstr>Big Questions About the Northern Renaissance</vt:lpstr>
      <vt:lpstr>Northern Renaissance</vt:lpstr>
      <vt:lpstr>Differences and similarities between the “Renaissances”</vt:lpstr>
      <vt:lpstr>Gutenberg &amp; Printing</vt:lpstr>
      <vt:lpstr>PowerPoint Presentation</vt:lpstr>
      <vt:lpstr>Desiderius Erasmus (1469-1536)</vt:lpstr>
      <vt:lpstr>PowerPoint Presentation</vt:lpstr>
      <vt:lpstr>Sir Thomas More (1478-1535)</vt:lpstr>
      <vt:lpstr>A Larger World Opens: Expanded Influence of Western Civilization 1400-1550</vt:lpstr>
      <vt:lpstr>PowerPoint Presentation</vt:lpstr>
      <vt:lpstr>Motives in the Age of Exploration</vt:lpstr>
      <vt:lpstr>Improvements in Navigation </vt:lpstr>
      <vt:lpstr>Portuguese Explorers</vt:lpstr>
      <vt:lpstr>The Spanish</vt:lpstr>
      <vt:lpstr>PowerPoint Presentation</vt:lpstr>
      <vt:lpstr>Spain in the Americas</vt:lpstr>
      <vt:lpstr>PowerPoint Presentation</vt:lpstr>
      <vt:lpstr>Slave Trade</vt:lpstr>
      <vt:lpstr>The Church in Spanish America</vt:lpstr>
      <vt:lpstr>Columbian Exchange</vt:lpstr>
      <vt:lpstr>Latin America Exploitation</vt:lpstr>
      <vt:lpstr>Impact on Europe</vt:lpstr>
      <vt:lpstr>Breakout of capitalism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Renaissance</dc:title>
  <dc:creator>Vann Prime</dc:creator>
  <cp:lastModifiedBy>Laura Astorian</cp:lastModifiedBy>
  <cp:revision>57</cp:revision>
  <dcterms:created xsi:type="dcterms:W3CDTF">2010-09-06T15:44:30Z</dcterms:created>
  <dcterms:modified xsi:type="dcterms:W3CDTF">2016-08-03T11:58:29Z</dcterms:modified>
</cp:coreProperties>
</file>