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2"/>
  </p:notesMasterIdLst>
  <p:sldIdLst>
    <p:sldId id="256" r:id="rId2"/>
    <p:sldId id="261" r:id="rId3"/>
    <p:sldId id="260" r:id="rId4"/>
    <p:sldId id="263" r:id="rId5"/>
    <p:sldId id="262" r:id="rId6"/>
    <p:sldId id="266" r:id="rId7"/>
    <p:sldId id="267" r:id="rId8"/>
    <p:sldId id="269" r:id="rId9"/>
    <p:sldId id="268" r:id="rId10"/>
    <p:sldId id="278" r:id="rId11"/>
    <p:sldId id="270" r:id="rId12"/>
    <p:sldId id="271" r:id="rId13"/>
    <p:sldId id="272" r:id="rId14"/>
    <p:sldId id="274" r:id="rId15"/>
    <p:sldId id="273" r:id="rId16"/>
    <p:sldId id="277" r:id="rId17"/>
    <p:sldId id="276" r:id="rId18"/>
    <p:sldId id="275" r:id="rId19"/>
    <p:sldId id="279" r:id="rId20"/>
    <p:sldId id="280" r:id="rId21"/>
    <p:sldId id="311" r:id="rId22"/>
    <p:sldId id="286" r:id="rId23"/>
    <p:sldId id="285" r:id="rId24"/>
    <p:sldId id="287" r:id="rId25"/>
    <p:sldId id="312" r:id="rId26"/>
    <p:sldId id="288" r:id="rId27"/>
    <p:sldId id="289" r:id="rId28"/>
    <p:sldId id="309" r:id="rId29"/>
    <p:sldId id="293" r:id="rId30"/>
    <p:sldId id="291" r:id="rId31"/>
    <p:sldId id="292" r:id="rId32"/>
    <p:sldId id="294" r:id="rId33"/>
    <p:sldId id="295" r:id="rId34"/>
    <p:sldId id="317" r:id="rId35"/>
    <p:sldId id="318" r:id="rId36"/>
    <p:sldId id="321" r:id="rId37"/>
    <p:sldId id="296" r:id="rId38"/>
    <p:sldId id="298" r:id="rId39"/>
    <p:sldId id="319" r:id="rId40"/>
    <p:sldId id="297" r:id="rId41"/>
    <p:sldId id="322" r:id="rId42"/>
    <p:sldId id="325" r:id="rId43"/>
    <p:sldId id="299" r:id="rId44"/>
    <p:sldId id="300" r:id="rId45"/>
    <p:sldId id="301" r:id="rId46"/>
    <p:sldId id="302" r:id="rId47"/>
    <p:sldId id="303" r:id="rId48"/>
    <p:sldId id="305" r:id="rId49"/>
    <p:sldId id="304" r:id="rId50"/>
    <p:sldId id="30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24" autoAdjust="0"/>
    <p:restoredTop sz="82011" autoAdjust="0"/>
  </p:normalViewPr>
  <p:slideViewPr>
    <p:cSldViewPr>
      <p:cViewPr varScale="1">
        <p:scale>
          <a:sx n="73" d="100"/>
          <a:sy n="73" d="100"/>
        </p:scale>
        <p:origin x="1752"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730797-BB3D-4A25-A999-B0688876895E}" type="datetimeFigureOut">
              <a:rPr lang="en-US" smtClean="0"/>
              <a:pPr/>
              <a:t>8/15/2016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A7BF5A-BFEC-4080-A1E4-801ACDF8EF1D}" type="slidenum">
              <a:rPr lang="en-US" smtClean="0"/>
              <a:pPr/>
              <a:t>‹#›</a:t>
            </a:fld>
            <a:endParaRPr lang="en-US"/>
          </a:p>
        </p:txBody>
      </p:sp>
    </p:spTree>
    <p:extLst>
      <p:ext uri="{BB962C8B-B14F-4D97-AF65-F5344CB8AC3E}">
        <p14:creationId xmlns:p14="http://schemas.microsoft.com/office/powerpoint/2010/main" val="3962867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pPr eaLnBrk="1" hangingPunct="1">
              <a:spcBef>
                <a:spcPct val="0"/>
              </a:spcBef>
            </a:pPr>
            <a:r>
              <a:rPr lang="en-US" dirty="0" smtClean="0">
                <a:latin typeface="Arial" charset="0"/>
                <a:ea typeface="ＭＳ Ｐゴシック" pitchFamily="1" charset="-128"/>
              </a:rPr>
              <a:t>A contemporary caricature depicts John Tetzel, the famous indulgence preacher. The last lines of the jingle read, “As soon as gold in the basin rings, right then the soul to Heaven springs.” It was Tetzel’s preaching that spurred Luther to publish his ninety-five theses.</a:t>
            </a:r>
          </a:p>
          <a:p>
            <a:pPr eaLnBrk="1" hangingPunct="1">
              <a:spcBef>
                <a:spcPct val="0"/>
              </a:spcBef>
            </a:pPr>
            <a:endParaRPr lang="en-US" sz="500" dirty="0" smtClean="0">
              <a:latin typeface="Arial" charset="0"/>
              <a:ea typeface="ＭＳ Ｐゴシック" pitchFamily="1" charset="-128"/>
            </a:endParaRPr>
          </a:p>
          <a:p>
            <a:pPr eaLnBrk="1" hangingPunct="1">
              <a:spcBef>
                <a:spcPct val="0"/>
              </a:spcBef>
            </a:pPr>
            <a:r>
              <a:rPr lang="en-US" sz="500" dirty="0" smtClean="0">
                <a:latin typeface="Arial" charset="0"/>
                <a:ea typeface="ＭＳ Ｐゴシック" pitchFamily="1" charset="-128"/>
              </a:rPr>
              <a:t>Courtesy </a:t>
            </a:r>
            <a:r>
              <a:rPr lang="en-US" sz="500" dirty="0" err="1" smtClean="0">
                <a:latin typeface="Arial" charset="0"/>
                <a:ea typeface="ＭＳ Ｐゴシック" pitchFamily="1" charset="-128"/>
              </a:rPr>
              <a:t>Stiftung</a:t>
            </a:r>
            <a:r>
              <a:rPr lang="en-US" sz="500" dirty="0" smtClean="0">
                <a:latin typeface="Arial" charset="0"/>
                <a:ea typeface="ＭＳ Ｐゴシック" pitchFamily="1" charset="-128"/>
              </a:rPr>
              <a:t> </a:t>
            </a:r>
            <a:r>
              <a:rPr lang="en-US" sz="500" dirty="0" err="1" smtClean="0">
                <a:latin typeface="Arial" charset="0"/>
                <a:ea typeface="ＭＳ Ｐゴシック" pitchFamily="1" charset="-128"/>
              </a:rPr>
              <a:t>Luthergedenkstaten</a:t>
            </a:r>
            <a:r>
              <a:rPr lang="en-US" sz="500" dirty="0" smtClean="0">
                <a:latin typeface="Arial" charset="0"/>
                <a:ea typeface="ＭＳ Ｐゴシック" pitchFamily="1" charset="-128"/>
              </a:rPr>
              <a:t> in Sachsen-Anhalt/</a:t>
            </a:r>
            <a:r>
              <a:rPr lang="en-US" sz="500" dirty="0" err="1" smtClean="0">
                <a:latin typeface="Arial" charset="0"/>
                <a:ea typeface="ＭＳ Ｐゴシック" pitchFamily="1" charset="-128"/>
              </a:rPr>
              <a:t>Lutherhalle</a:t>
            </a:r>
            <a:r>
              <a:rPr lang="en-US" sz="500" dirty="0" smtClean="0">
                <a:latin typeface="Arial" charset="0"/>
                <a:ea typeface="ＭＳ Ｐゴシック" pitchFamily="1" charset="-128"/>
              </a:rPr>
              <a:t>, Wittenberg</a:t>
            </a:r>
          </a:p>
        </p:txBody>
      </p:sp>
      <p:sp>
        <p:nvSpPr>
          <p:cNvPr id="52228" name="Slide Number Placeholder 3"/>
          <p:cNvSpPr>
            <a:spLocks noGrp="1"/>
          </p:cNvSpPr>
          <p:nvPr>
            <p:ph type="sldNum" sz="quarter" idx="5"/>
          </p:nvPr>
        </p:nvSpPr>
        <p:spPr bwMode="auto">
          <a:noFill/>
          <a:ln>
            <a:miter lim="800000"/>
            <a:headEnd/>
            <a:tailEnd/>
          </a:ln>
        </p:spPr>
        <p:txBody>
          <a:bodyPr/>
          <a:lstStyle/>
          <a:p>
            <a:fld id="{E2E8D136-C80E-40B8-A046-70817512D513}" type="slidenum">
              <a:rPr lang="en-US"/>
              <a:pPr/>
              <a:t>8</a:t>
            </a:fld>
            <a:endParaRPr lang="en-US"/>
          </a:p>
        </p:txBody>
      </p:sp>
    </p:spTree>
    <p:extLst>
      <p:ext uri="{BB962C8B-B14F-4D97-AF65-F5344CB8AC3E}">
        <p14:creationId xmlns:p14="http://schemas.microsoft.com/office/powerpoint/2010/main" val="17665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eaLnBrk="1" hangingPunct="1">
              <a:spcBef>
                <a:spcPct val="0"/>
              </a:spcBef>
            </a:pPr>
            <a:r>
              <a:rPr lang="en-US" smtClean="0">
                <a:latin typeface="Arial" charset="0"/>
                <a:ea typeface="ＭＳ Ｐゴシック" pitchFamily="1" charset="-128"/>
              </a:rPr>
              <a:t>A Catholic Portrayal of Martin Luther Tempting Christ (1547). Reformation propaganda often portrayed the pope as the Antichrist or the devil. Here Catholic propaganda turns the tables on the Protestant reformers by portraying a figure of Martin Luther as the devil (note the monstrous feet and tail under his academic robes). Recreating the biblical scene of Christ being tempted by the devil in the wilderness, the figure of Luther asks Christ to transform stone into bread, to which temptation Christ responds by saying that humans do not live by bread alone.</a:t>
            </a:r>
          </a:p>
          <a:p>
            <a:pPr eaLnBrk="1" hangingPunct="1">
              <a:spcBef>
                <a:spcPct val="0"/>
              </a:spcBef>
            </a:pPr>
            <a:endParaRPr lang="en-US" sz="500" smtClean="0">
              <a:latin typeface="Arial" charset="0"/>
              <a:ea typeface="ＭＳ Ｐゴシック" pitchFamily="1" charset="-128"/>
            </a:endParaRPr>
          </a:p>
          <a:p>
            <a:pPr eaLnBrk="1" hangingPunct="1">
              <a:spcBef>
                <a:spcPct val="0"/>
              </a:spcBef>
            </a:pPr>
            <a:r>
              <a:rPr lang="en-US" sz="500" smtClean="0">
                <a:latin typeface="Arial" charset="0"/>
                <a:ea typeface="ＭＳ Ｐゴシック" pitchFamily="1" charset="-128"/>
              </a:rPr>
              <a:t>Versucung Christi, 1547, Gemälde, Bonn, Rheinisches Landesmuseum, Inv. Nr. 58.3</a:t>
            </a:r>
          </a:p>
          <a:p>
            <a:pPr eaLnBrk="1" hangingPunct="1">
              <a:spcBef>
                <a:spcPct val="0"/>
              </a:spcBef>
            </a:pPr>
            <a:endParaRPr lang="en-US" smtClean="0">
              <a:ea typeface="ＭＳ Ｐゴシック" pitchFamily="1" charset="-128"/>
            </a:endParaRPr>
          </a:p>
        </p:txBody>
      </p:sp>
      <p:sp>
        <p:nvSpPr>
          <p:cNvPr id="57348" name="Slide Number Placeholder 3"/>
          <p:cNvSpPr>
            <a:spLocks noGrp="1"/>
          </p:cNvSpPr>
          <p:nvPr>
            <p:ph type="sldNum" sz="quarter" idx="5"/>
          </p:nvPr>
        </p:nvSpPr>
        <p:spPr bwMode="auto">
          <a:noFill/>
          <a:ln>
            <a:miter lim="800000"/>
            <a:headEnd/>
            <a:tailEnd/>
          </a:ln>
        </p:spPr>
        <p:txBody>
          <a:bodyPr/>
          <a:lstStyle/>
          <a:p>
            <a:fld id="{FDC2F452-5F66-4759-AFE2-1D0CA56499D3}" type="slidenum">
              <a:rPr lang="en-US"/>
              <a:pPr/>
              <a:t>10</a:t>
            </a:fld>
            <a:endParaRPr lang="en-US"/>
          </a:p>
        </p:txBody>
      </p:sp>
    </p:spTree>
    <p:extLst>
      <p:ext uri="{BB962C8B-B14F-4D97-AF65-F5344CB8AC3E}">
        <p14:creationId xmlns:p14="http://schemas.microsoft.com/office/powerpoint/2010/main" val="3034542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a:lstStyle/>
          <a:p>
            <a:pPr eaLnBrk="1" hangingPunct="1">
              <a:spcBef>
                <a:spcPct val="0"/>
              </a:spcBef>
            </a:pPr>
            <a:r>
              <a:rPr lang="en-US" dirty="0" smtClean="0">
                <a:latin typeface="Arial" charset="0"/>
                <a:ea typeface="ＭＳ Ｐゴシック" pitchFamily="1" charset="-128"/>
              </a:rPr>
              <a:t>Map 11–1 </a:t>
            </a:r>
            <a:r>
              <a:rPr lang="en-US" b="1" dirty="0" smtClean="0">
                <a:latin typeface="Arial" charset="0"/>
                <a:ea typeface="ＭＳ Ｐゴシック" pitchFamily="1" charset="-128"/>
              </a:rPr>
              <a:t>THE EMPIRE OF CHARLES I</a:t>
            </a:r>
            <a:r>
              <a:rPr lang="en-US" dirty="0" smtClean="0">
                <a:latin typeface="Arial" charset="0"/>
                <a:ea typeface="ＭＳ Ｐゴシック" pitchFamily="1" charset="-128"/>
              </a:rPr>
              <a:t> Dynastic marriages and simple chance concentrated into Charles’s hands rule over the lands shown here, plus Spain’s overseas possessions. Crowns and titles rained down on him; his election in 1519 as emperor gave him new distractions and responsibilities.</a:t>
            </a:r>
          </a:p>
          <a:p>
            <a:pPr eaLnBrk="1" hangingPunct="1">
              <a:spcBef>
                <a:spcPct val="0"/>
              </a:spcBef>
            </a:pPr>
            <a:endParaRPr lang="en-US" dirty="0" smtClean="0">
              <a:ea typeface="ＭＳ Ｐゴシック" pitchFamily="1" charset="-128"/>
            </a:endParaRPr>
          </a:p>
        </p:txBody>
      </p:sp>
      <p:sp>
        <p:nvSpPr>
          <p:cNvPr id="54276" name="Slide Number Placeholder 3"/>
          <p:cNvSpPr>
            <a:spLocks noGrp="1"/>
          </p:cNvSpPr>
          <p:nvPr>
            <p:ph type="sldNum" sz="quarter" idx="5"/>
          </p:nvPr>
        </p:nvSpPr>
        <p:spPr bwMode="auto">
          <a:noFill/>
          <a:ln>
            <a:miter lim="800000"/>
            <a:headEnd/>
            <a:tailEnd/>
          </a:ln>
        </p:spPr>
        <p:txBody>
          <a:bodyPr/>
          <a:lstStyle/>
          <a:p>
            <a:fld id="{9A03B1FF-5E11-457E-9F1C-41667A4C2976}" type="slidenum">
              <a:rPr lang="en-US"/>
              <a:pPr/>
              <a:t>13</a:t>
            </a:fld>
            <a:endParaRPr lang="en-US"/>
          </a:p>
        </p:txBody>
      </p:sp>
    </p:spTree>
    <p:extLst>
      <p:ext uri="{BB962C8B-B14F-4D97-AF65-F5344CB8AC3E}">
        <p14:creationId xmlns:p14="http://schemas.microsoft.com/office/powerpoint/2010/main" val="3817858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pPr eaLnBrk="1" hangingPunct="1">
              <a:spcBef>
                <a:spcPct val="0"/>
              </a:spcBef>
            </a:pPr>
            <a:r>
              <a:rPr lang="en-US" dirty="0" smtClean="0">
                <a:latin typeface="Arial" charset="0"/>
                <a:ea typeface="ＭＳ Ｐゴシック" pitchFamily="1" charset="-128"/>
              </a:rPr>
              <a:t>The punishment of a peasant leader in a village near Heilbronn. After the defeat of rebellious peasants in and around the city of Heilbronn, Jacob </a:t>
            </a:r>
            <a:r>
              <a:rPr lang="en-US" dirty="0" err="1" smtClean="0">
                <a:latin typeface="Arial" charset="0"/>
                <a:ea typeface="ＭＳ Ｐゴシック" pitchFamily="1" charset="-128"/>
              </a:rPr>
              <a:t>Rorbach</a:t>
            </a:r>
            <a:r>
              <a:rPr lang="en-US" dirty="0" smtClean="0">
                <a:latin typeface="Arial" charset="0"/>
                <a:ea typeface="ＭＳ Ｐゴシック" pitchFamily="1" charset="-128"/>
              </a:rPr>
              <a:t>, a well-to-do peasant leader from a nearby village, was tied to a stake and slowly roasted to death.</a:t>
            </a:r>
          </a:p>
          <a:p>
            <a:pPr eaLnBrk="1" hangingPunct="1">
              <a:spcBef>
                <a:spcPct val="0"/>
              </a:spcBef>
            </a:pPr>
            <a:endParaRPr lang="en-US" sz="500" dirty="0" smtClean="0">
              <a:latin typeface="Arial" charset="0"/>
              <a:ea typeface="ＭＳ Ｐゴシック" pitchFamily="1" charset="-128"/>
            </a:endParaRPr>
          </a:p>
          <a:p>
            <a:pPr eaLnBrk="1" hangingPunct="1">
              <a:spcBef>
                <a:spcPct val="0"/>
              </a:spcBef>
            </a:pPr>
            <a:r>
              <a:rPr lang="en-US" sz="500" dirty="0" smtClean="0">
                <a:latin typeface="Arial" charset="0"/>
                <a:ea typeface="ＭＳ Ｐゴシック" pitchFamily="1" charset="-128"/>
              </a:rPr>
              <a:t>Courtesy of the Library of Congress</a:t>
            </a:r>
          </a:p>
          <a:p>
            <a:pPr eaLnBrk="1" hangingPunct="1">
              <a:spcBef>
                <a:spcPct val="0"/>
              </a:spcBef>
            </a:pPr>
            <a:endParaRPr lang="en-US" dirty="0" smtClean="0">
              <a:ea typeface="ＭＳ Ｐゴシック" pitchFamily="1"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76CC0CE6-90C3-45FF-9280-EEE91870A1A1}" type="slidenum">
              <a:rPr lang="en-US"/>
              <a:pPr/>
              <a:t>17</a:t>
            </a:fld>
            <a:endParaRPr lang="en-US"/>
          </a:p>
        </p:txBody>
      </p:sp>
    </p:spTree>
    <p:extLst>
      <p:ext uri="{BB962C8B-B14F-4D97-AF65-F5344CB8AC3E}">
        <p14:creationId xmlns:p14="http://schemas.microsoft.com/office/powerpoint/2010/main" val="1256369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a:lstStyle/>
          <a:p>
            <a:pPr eaLnBrk="1" hangingPunct="1">
              <a:spcBef>
                <a:spcPct val="0"/>
              </a:spcBef>
            </a:pPr>
            <a:r>
              <a:rPr lang="en-US" b="1" dirty="0" smtClean="0">
                <a:latin typeface="Arial" charset="0"/>
                <a:ea typeface="ＭＳ Ｐゴシック" pitchFamily="1" charset="-128"/>
              </a:rPr>
              <a:t>THE SWISS CONFEDERATION</a:t>
            </a:r>
            <a:r>
              <a:rPr lang="en-US" dirty="0" smtClean="0">
                <a:latin typeface="Arial" charset="0"/>
                <a:ea typeface="ＭＳ Ｐゴシック" pitchFamily="1" charset="-128"/>
              </a:rPr>
              <a:t> Although nominally still a part of the Holy Roman Empire, Switzerland grew from a loose defensive union of the central “forest cantons” in the thirteenth century into a fiercely independent association of regions with different languages, histories, and, finally, religions.</a:t>
            </a:r>
          </a:p>
          <a:p>
            <a:pPr eaLnBrk="1" hangingPunct="1">
              <a:spcBef>
                <a:spcPct val="0"/>
              </a:spcBef>
            </a:pPr>
            <a:endParaRPr lang="en-US" dirty="0" smtClean="0">
              <a:ea typeface="ＭＳ Ｐゴシック" pitchFamily="1" charset="-128"/>
            </a:endParaRPr>
          </a:p>
        </p:txBody>
      </p:sp>
      <p:sp>
        <p:nvSpPr>
          <p:cNvPr id="58372" name="Slide Number Placeholder 3"/>
          <p:cNvSpPr>
            <a:spLocks noGrp="1"/>
          </p:cNvSpPr>
          <p:nvPr>
            <p:ph type="sldNum" sz="quarter" idx="5"/>
          </p:nvPr>
        </p:nvSpPr>
        <p:spPr bwMode="auto">
          <a:noFill/>
          <a:ln>
            <a:miter lim="800000"/>
            <a:headEnd/>
            <a:tailEnd/>
          </a:ln>
        </p:spPr>
        <p:txBody>
          <a:bodyPr/>
          <a:lstStyle/>
          <a:p>
            <a:fld id="{9399B5AC-92E0-42F9-96EF-DC5C037D9656}" type="slidenum">
              <a:rPr lang="en-US"/>
              <a:pPr/>
              <a:t>20</a:t>
            </a:fld>
            <a:endParaRPr lang="en-US"/>
          </a:p>
        </p:txBody>
      </p:sp>
    </p:spTree>
    <p:extLst>
      <p:ext uri="{BB962C8B-B14F-4D97-AF65-F5344CB8AC3E}">
        <p14:creationId xmlns:p14="http://schemas.microsoft.com/office/powerpoint/2010/main" val="1829404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a:lstStyle/>
          <a:p>
            <a:pPr eaLnBrk="1" hangingPunct="1">
              <a:spcBef>
                <a:spcPct val="0"/>
              </a:spcBef>
            </a:pPr>
            <a:r>
              <a:rPr lang="en-US" smtClean="0">
                <a:latin typeface="Arial" charset="0"/>
                <a:ea typeface="ＭＳ Ｐゴシック" pitchFamily="1" charset="-128"/>
              </a:rPr>
              <a:t>A portrait of the young John Calvin.</a:t>
            </a:r>
          </a:p>
          <a:p>
            <a:pPr eaLnBrk="1" hangingPunct="1">
              <a:spcBef>
                <a:spcPct val="0"/>
              </a:spcBef>
            </a:pPr>
            <a:endParaRPr lang="en-US" smtClean="0">
              <a:latin typeface="Arial" charset="0"/>
              <a:ea typeface="ＭＳ Ｐゴシック" pitchFamily="1" charset="-128"/>
            </a:endParaRPr>
          </a:p>
          <a:p>
            <a:pPr eaLnBrk="1" hangingPunct="1">
              <a:spcBef>
                <a:spcPct val="0"/>
              </a:spcBef>
            </a:pPr>
            <a:r>
              <a:rPr lang="en-US" sz="500" smtClean="0">
                <a:latin typeface="Arial" charset="0"/>
                <a:ea typeface="ＭＳ Ｐゴシック" pitchFamily="1" charset="-128"/>
              </a:rPr>
              <a:t>Bibliothèque Publique et Universitaire, Geneva</a:t>
            </a:r>
          </a:p>
          <a:p>
            <a:pPr eaLnBrk="1" hangingPunct="1">
              <a:spcBef>
                <a:spcPct val="0"/>
              </a:spcBef>
            </a:pPr>
            <a:endParaRPr lang="en-US" smtClean="0">
              <a:ea typeface="ＭＳ Ｐゴシック" pitchFamily="1" charset="-128"/>
            </a:endParaRPr>
          </a:p>
        </p:txBody>
      </p:sp>
      <p:sp>
        <p:nvSpPr>
          <p:cNvPr id="59396" name="Slide Number Placeholder 3"/>
          <p:cNvSpPr>
            <a:spLocks noGrp="1"/>
          </p:cNvSpPr>
          <p:nvPr>
            <p:ph type="sldNum" sz="quarter" idx="5"/>
          </p:nvPr>
        </p:nvSpPr>
        <p:spPr bwMode="auto">
          <a:noFill/>
          <a:ln>
            <a:miter lim="800000"/>
            <a:headEnd/>
            <a:tailEnd/>
          </a:ln>
        </p:spPr>
        <p:txBody>
          <a:bodyPr/>
          <a:lstStyle/>
          <a:p>
            <a:fld id="{DFBD536E-1BCE-44AE-9338-9FF0BBA0B7AD}" type="slidenum">
              <a:rPr lang="en-US"/>
              <a:pPr/>
              <a:t>22</a:t>
            </a:fld>
            <a:endParaRPr lang="en-US"/>
          </a:p>
        </p:txBody>
      </p:sp>
    </p:spTree>
    <p:extLst>
      <p:ext uri="{BB962C8B-B14F-4D97-AF65-F5344CB8AC3E}">
        <p14:creationId xmlns:p14="http://schemas.microsoft.com/office/powerpoint/2010/main" val="328729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pPr eaLnBrk="1" hangingPunct="1">
              <a:spcBef>
                <a:spcPct val="0"/>
              </a:spcBef>
            </a:pPr>
            <a:r>
              <a:rPr lang="en-US" smtClean="0">
                <a:latin typeface="Arial" charset="0"/>
                <a:ea typeface="ＭＳ Ｐゴシック" pitchFamily="1" charset="-128"/>
              </a:rPr>
              <a:t>Hans Holbein the Younger (1497–1543) was the most famous portrait painter of the Reformation. Here he portrays a seemingly almighty Henry VIII.</a:t>
            </a:r>
          </a:p>
          <a:p>
            <a:pPr eaLnBrk="1" hangingPunct="1">
              <a:spcBef>
                <a:spcPct val="0"/>
              </a:spcBef>
            </a:pPr>
            <a:endParaRPr lang="en-US" sz="500" smtClean="0">
              <a:latin typeface="Arial" charset="0"/>
              <a:ea typeface="ＭＳ Ｐゴシック" pitchFamily="1" charset="-128"/>
            </a:endParaRPr>
          </a:p>
          <a:p>
            <a:pPr eaLnBrk="1" hangingPunct="1">
              <a:spcBef>
                <a:spcPct val="0"/>
              </a:spcBef>
            </a:pPr>
            <a:r>
              <a:rPr lang="en-US" sz="500" smtClean="0">
                <a:latin typeface="Arial" charset="0"/>
                <a:ea typeface="ＭＳ Ｐゴシック" pitchFamily="1" charset="-128"/>
              </a:rPr>
              <a:t>© Scala / Art Resource</a:t>
            </a:r>
          </a:p>
          <a:p>
            <a:pPr eaLnBrk="1" hangingPunct="1">
              <a:spcBef>
                <a:spcPct val="0"/>
              </a:spcBef>
            </a:pPr>
            <a:endParaRPr lang="en-US" smtClean="0">
              <a:ea typeface="ＭＳ Ｐゴシック" pitchFamily="1" charset="-128"/>
            </a:endParaRPr>
          </a:p>
        </p:txBody>
      </p:sp>
      <p:sp>
        <p:nvSpPr>
          <p:cNvPr id="60420" name="Slide Number Placeholder 3"/>
          <p:cNvSpPr>
            <a:spLocks noGrp="1"/>
          </p:cNvSpPr>
          <p:nvPr>
            <p:ph type="sldNum" sz="quarter" idx="5"/>
          </p:nvPr>
        </p:nvSpPr>
        <p:spPr bwMode="auto">
          <a:noFill/>
          <a:ln>
            <a:miter lim="800000"/>
            <a:headEnd/>
            <a:tailEnd/>
          </a:ln>
        </p:spPr>
        <p:txBody>
          <a:bodyPr/>
          <a:lstStyle/>
          <a:p>
            <a:fld id="{E9957E9B-173C-4402-ABEA-B895109860A6}" type="slidenum">
              <a:rPr lang="en-US"/>
              <a:pPr/>
              <a:t>29</a:t>
            </a:fld>
            <a:endParaRPr lang="en-US"/>
          </a:p>
        </p:txBody>
      </p:sp>
    </p:spTree>
    <p:extLst>
      <p:ext uri="{BB962C8B-B14F-4D97-AF65-F5344CB8AC3E}">
        <p14:creationId xmlns:p14="http://schemas.microsoft.com/office/powerpoint/2010/main" val="4055144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a:lstStyle/>
          <a:p>
            <a:pPr eaLnBrk="1" hangingPunct="1">
              <a:spcBef>
                <a:spcPct val="0"/>
              </a:spcBef>
            </a:pPr>
            <a:r>
              <a:rPr lang="en-US" smtClean="0">
                <a:latin typeface="Arial" charset="0"/>
                <a:ea typeface="ＭＳ Ｐゴシック" pitchFamily="1" charset="-128"/>
              </a:rPr>
              <a:t>Map 11–3 </a:t>
            </a:r>
            <a:r>
              <a:rPr lang="en-US" b="1" smtClean="0">
                <a:latin typeface="Arial" charset="0"/>
                <a:ea typeface="ＭＳ Ｐゴシック" pitchFamily="1" charset="-128"/>
              </a:rPr>
              <a:t>THE RELIGIOUS SITUATION ABOUT 1560</a:t>
            </a:r>
            <a:r>
              <a:rPr lang="en-US" smtClean="0">
                <a:latin typeface="Arial" charset="0"/>
                <a:ea typeface="ＭＳ Ｐゴシック" pitchFamily="1" charset="-128"/>
              </a:rPr>
              <a:t> By 1560, Luther, Zwingli, and Loyola were dead, Calvin was near the end of his life, the English break from Rome was complete, and the last session of the Council of Trent was about to assemble. This map shows “religious geography” of western Europe at the time.</a:t>
            </a:r>
          </a:p>
          <a:p>
            <a:pPr eaLnBrk="1" hangingPunct="1">
              <a:spcBef>
                <a:spcPct val="0"/>
              </a:spcBef>
            </a:pPr>
            <a:endParaRPr lang="en-US" smtClean="0">
              <a:ea typeface="ＭＳ Ｐゴシック" pitchFamily="1" charset="-128"/>
            </a:endParaRPr>
          </a:p>
        </p:txBody>
      </p:sp>
      <p:sp>
        <p:nvSpPr>
          <p:cNvPr id="61444" name="Slide Number Placeholder 3"/>
          <p:cNvSpPr>
            <a:spLocks noGrp="1"/>
          </p:cNvSpPr>
          <p:nvPr>
            <p:ph type="sldNum" sz="quarter" idx="5"/>
          </p:nvPr>
        </p:nvSpPr>
        <p:spPr bwMode="auto">
          <a:noFill/>
          <a:ln>
            <a:miter lim="800000"/>
            <a:headEnd/>
            <a:tailEnd/>
          </a:ln>
        </p:spPr>
        <p:txBody>
          <a:bodyPr/>
          <a:lstStyle/>
          <a:p>
            <a:fld id="{77BD3DF6-34E3-4C63-9E6F-72CDDDC716C6}" type="slidenum">
              <a:rPr lang="en-US"/>
              <a:pPr/>
              <a:t>40</a:t>
            </a:fld>
            <a:endParaRPr lang="en-US"/>
          </a:p>
        </p:txBody>
      </p:sp>
    </p:spTree>
    <p:extLst>
      <p:ext uri="{BB962C8B-B14F-4D97-AF65-F5344CB8AC3E}">
        <p14:creationId xmlns:p14="http://schemas.microsoft.com/office/powerpoint/2010/main" val="2032406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a:lstStyle/>
          <a:p>
            <a:pPr eaLnBrk="1" hangingPunct="1">
              <a:spcBef>
                <a:spcPct val="0"/>
              </a:spcBef>
            </a:pPr>
            <a:r>
              <a:rPr lang="en-US" b="1" smtClean="0">
                <a:latin typeface="Arial" charset="0"/>
                <a:ea typeface="ＭＳ Ｐゴシック" pitchFamily="1" charset="-128"/>
              </a:rPr>
              <a:t>Baroque and Plain Church: Architectural Reflections of Belief</a:t>
            </a:r>
            <a:r>
              <a:rPr lang="en-US" smtClean="0">
                <a:latin typeface="Arial" charset="0"/>
                <a:ea typeface="ＭＳ Ｐゴシック" pitchFamily="1" charset="-128"/>
              </a:rPr>
              <a:t> Contrast between an eighteenth-century Catholic baroque church in Ottobeuren, Bavaria and a seventeenth-century Calvinist plain church in the Palatinate. The Catholic church pops with sculptures, paintings, and ornamentation, while the Calvinist church has been stripped of every possible decoration.</a:t>
            </a:r>
          </a:p>
          <a:p>
            <a:pPr eaLnBrk="1" hangingPunct="1">
              <a:spcBef>
                <a:spcPct val="0"/>
              </a:spcBef>
            </a:pPr>
            <a:endParaRPr lang="en-US" sz="500" smtClean="0">
              <a:latin typeface="Arial" charset="0"/>
              <a:ea typeface="ＭＳ Ｐゴシック" pitchFamily="1" charset="-128"/>
            </a:endParaRPr>
          </a:p>
          <a:p>
            <a:pPr eaLnBrk="1" hangingPunct="1">
              <a:spcBef>
                <a:spcPct val="0"/>
              </a:spcBef>
            </a:pPr>
            <a:r>
              <a:rPr lang="en-US" sz="500" smtClean="0">
                <a:latin typeface="Arial" charset="0"/>
                <a:ea typeface="ＭＳ Ｐゴシック" pitchFamily="1" charset="-128"/>
              </a:rPr>
              <a:t>TOP: Vanni/Art Resource, NY</a:t>
            </a:r>
          </a:p>
          <a:p>
            <a:pPr eaLnBrk="1" hangingPunct="1">
              <a:spcBef>
                <a:spcPct val="0"/>
              </a:spcBef>
            </a:pPr>
            <a:r>
              <a:rPr lang="en-US" sz="500" smtClean="0">
                <a:latin typeface="Arial" charset="0"/>
                <a:ea typeface="ＭＳ Ｐゴシック" pitchFamily="1" charset="-128"/>
              </a:rPr>
              <a:t>BOTTOM: German National Museum, Nuremberg, Germany</a:t>
            </a:r>
            <a:endParaRPr lang="en-US" smtClean="0">
              <a:latin typeface="Arial" charset="0"/>
              <a:ea typeface="ＭＳ Ｐゴシック" pitchFamily="1" charset="-128"/>
            </a:endParaRPr>
          </a:p>
        </p:txBody>
      </p:sp>
      <p:sp>
        <p:nvSpPr>
          <p:cNvPr id="56324" name="Slide Number Placeholder 3"/>
          <p:cNvSpPr>
            <a:spLocks noGrp="1"/>
          </p:cNvSpPr>
          <p:nvPr>
            <p:ph type="sldNum" sz="quarter" idx="5"/>
          </p:nvPr>
        </p:nvSpPr>
        <p:spPr bwMode="auto">
          <a:noFill/>
          <a:ln>
            <a:miter lim="800000"/>
            <a:headEnd/>
            <a:tailEnd/>
          </a:ln>
        </p:spPr>
        <p:txBody>
          <a:bodyPr/>
          <a:lstStyle/>
          <a:p>
            <a:fld id="{9E0AB0CE-45C6-449B-8885-6BB4E78A64FC}" type="slidenum">
              <a:rPr lang="en-US" smtClean="0"/>
              <a:pPr/>
              <a:t>42</a:t>
            </a:fld>
            <a:endParaRPr lang="en-US" smtClean="0"/>
          </a:p>
        </p:txBody>
      </p:sp>
    </p:spTree>
    <p:extLst>
      <p:ext uri="{BB962C8B-B14F-4D97-AF65-F5344CB8AC3E}">
        <p14:creationId xmlns:p14="http://schemas.microsoft.com/office/powerpoint/2010/main" val="2576922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a:lstStyle/>
          <a:p>
            <a:pPr eaLnBrk="1" hangingPunct="1">
              <a:spcBef>
                <a:spcPct val="0"/>
              </a:spcBef>
            </a:pPr>
            <a:r>
              <a:rPr lang="en-US" dirty="0" smtClean="0">
                <a:latin typeface="Arial" charset="0"/>
                <a:ea typeface="ＭＳ Ｐゴシック" pitchFamily="1" charset="-128"/>
              </a:rPr>
              <a:t>Brothers and Sisters. While away from home at law school in Padua, Italy, nineteen-year-old Paul </a:t>
            </a:r>
            <a:r>
              <a:rPr lang="en-US" dirty="0" err="1" smtClean="0">
                <a:latin typeface="Arial" charset="0"/>
                <a:ea typeface="ＭＳ Ｐゴシック" pitchFamily="1" charset="-128"/>
              </a:rPr>
              <a:t>Behaim</a:t>
            </a:r>
            <a:r>
              <a:rPr lang="en-US" dirty="0" smtClean="0">
                <a:latin typeface="Arial" charset="0"/>
                <a:ea typeface="ＭＳ Ｐゴシック" pitchFamily="1" charset="-128"/>
              </a:rPr>
              <a:t>, Jr., wrote in July 1577 to his older sisters Magdalena (twenty-two) and Sabina (twenty-one) to complain about the infrequency of their writing to him. Typical of sibling relations in every age, the letter is affectionate and joking. The sisters were then at home with their widowed mother and busy with the many chores of the self-sufficient sixteenth-century domestic household—especially, at this time of the year, gardening. Because of their alleged neglect Paul teasingly tells them they must now do “penance” by making him two new shirts, as his were embarrassingly tattered. He indicated in the left margin the exact collar length (A) and style (B) he wishes the shirts to be. Sewing for the household was another regular domestic chore for burgher and patrician women not working in trades outside the home. But Magdalena and Sabina went even further to “cover” their brother: They also allowed him to receive income (to be repaid in the future) from their own paternal inheritances so he might finish his legal education, on the successful completion of which the whole family depended for its future success.</a:t>
            </a:r>
          </a:p>
          <a:p>
            <a:pPr eaLnBrk="1" hangingPunct="1">
              <a:spcBef>
                <a:spcPct val="0"/>
              </a:spcBef>
            </a:pPr>
            <a:endParaRPr lang="en-US" sz="500" dirty="0" smtClean="0">
              <a:latin typeface="Arial" charset="0"/>
              <a:ea typeface="ＭＳ Ｐゴシック" pitchFamily="1" charset="-128"/>
            </a:endParaRPr>
          </a:p>
          <a:p>
            <a:pPr eaLnBrk="1" hangingPunct="1">
              <a:spcBef>
                <a:spcPct val="0"/>
              </a:spcBef>
            </a:pPr>
            <a:r>
              <a:rPr lang="en-US" sz="500" dirty="0" smtClean="0">
                <a:latin typeface="Arial" charset="0"/>
                <a:ea typeface="ＭＳ Ｐゴシック" pitchFamily="1" charset="-128"/>
              </a:rPr>
              <a:t>German National Museum, Nuremberg, Germany, </a:t>
            </a:r>
            <a:r>
              <a:rPr lang="en-US" sz="500" dirty="0" err="1" smtClean="0">
                <a:latin typeface="Arial" charset="0"/>
                <a:ea typeface="ＭＳ Ｐゴシック" pitchFamily="1" charset="-128"/>
              </a:rPr>
              <a:t>Behaim-Archiv</a:t>
            </a:r>
            <a:r>
              <a:rPr lang="en-US" sz="500" dirty="0" smtClean="0">
                <a:latin typeface="Arial" charset="0"/>
                <a:ea typeface="ＭＳ Ｐゴシック" pitchFamily="1" charset="-128"/>
              </a:rPr>
              <a:t> </a:t>
            </a:r>
            <a:r>
              <a:rPr lang="en-US" sz="500" dirty="0" err="1" smtClean="0">
                <a:latin typeface="Arial" charset="0"/>
                <a:ea typeface="ＭＳ Ｐゴシック" pitchFamily="1" charset="-128"/>
              </a:rPr>
              <a:t>Fasz</a:t>
            </a:r>
            <a:r>
              <a:rPr lang="en-US" sz="500" dirty="0" smtClean="0">
                <a:latin typeface="Arial" charset="0"/>
                <a:ea typeface="ＭＳ Ｐゴシック" pitchFamily="1" charset="-128"/>
              </a:rPr>
              <a:t>, 106</a:t>
            </a:r>
          </a:p>
          <a:p>
            <a:pPr eaLnBrk="1" hangingPunct="1">
              <a:spcBef>
                <a:spcPct val="0"/>
              </a:spcBef>
            </a:pPr>
            <a:endParaRPr lang="en-US" dirty="0" smtClean="0">
              <a:ea typeface="ＭＳ Ｐゴシック" pitchFamily="1" charset="-128"/>
            </a:endParaRPr>
          </a:p>
        </p:txBody>
      </p:sp>
      <p:sp>
        <p:nvSpPr>
          <p:cNvPr id="62468" name="Slide Number Placeholder 3"/>
          <p:cNvSpPr>
            <a:spLocks noGrp="1"/>
          </p:cNvSpPr>
          <p:nvPr>
            <p:ph type="sldNum" sz="quarter" idx="5"/>
          </p:nvPr>
        </p:nvSpPr>
        <p:spPr bwMode="auto">
          <a:noFill/>
          <a:ln>
            <a:miter lim="800000"/>
            <a:headEnd/>
            <a:tailEnd/>
          </a:ln>
        </p:spPr>
        <p:txBody>
          <a:bodyPr/>
          <a:lstStyle/>
          <a:p>
            <a:fld id="{CEAE73F6-1A05-4E5F-9865-C590CC28809C}" type="slidenum">
              <a:rPr lang="en-US"/>
              <a:pPr/>
              <a:t>46</a:t>
            </a:fld>
            <a:endParaRPr lang="en-US"/>
          </a:p>
        </p:txBody>
      </p:sp>
    </p:spTree>
    <p:extLst>
      <p:ext uri="{BB962C8B-B14F-4D97-AF65-F5344CB8AC3E}">
        <p14:creationId xmlns:p14="http://schemas.microsoft.com/office/powerpoint/2010/main" val="1117593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TextEdit="1"/>
          </p:cNvSpPr>
          <p:nvPr>
            <p:ph type="sldImg"/>
          </p:nvPr>
        </p:nvSpPr>
        <p:spPr bwMode="auto">
          <a:noFill/>
          <a:ln>
            <a:solidFill>
              <a:srgbClr val="000000"/>
            </a:solidFill>
            <a:miter lim="800000"/>
            <a:headEnd/>
            <a:tailEnd/>
          </a:ln>
        </p:spPr>
      </p:sp>
      <p:sp>
        <p:nvSpPr>
          <p:cNvPr id="63491" name="Rectangle 3"/>
          <p:cNvSpPr>
            <a:spLocks noGrp="1"/>
          </p:cNvSpPr>
          <p:nvPr>
            <p:ph type="body" idx="1"/>
          </p:nvPr>
        </p:nvSpPr>
        <p:spPr bwMode="auto">
          <a:noFill/>
        </p:spPr>
        <p:txBody>
          <a:bodyPr/>
          <a:lstStyle/>
          <a:p>
            <a:pPr eaLnBrk="1" hangingPunct="1"/>
            <a:r>
              <a:rPr lang="en-US" smtClean="0">
                <a:latin typeface="Arial" charset="0"/>
                <a:ea typeface="ＭＳ Ｐゴシック" pitchFamily="1" charset="-128"/>
              </a:rPr>
              <a:t>A Family Meal. </a:t>
            </a:r>
          </a:p>
          <a:p>
            <a:pPr eaLnBrk="1" hangingPunct="1"/>
            <a:endParaRPr lang="en-US" smtClean="0">
              <a:latin typeface="Arial" charset="0"/>
              <a:ea typeface="ＭＳ Ｐゴシック" pitchFamily="1" charset="-128"/>
            </a:endParaRPr>
          </a:p>
          <a:p>
            <a:pPr eaLnBrk="1" hangingPunct="1"/>
            <a:r>
              <a:rPr lang="en-US" sz="500" smtClean="0">
                <a:latin typeface="Arial" charset="0"/>
                <a:ea typeface="ＭＳ Ｐゴシック" pitchFamily="1" charset="-128"/>
              </a:rPr>
              <a:t>In Max Geisberg, </a:t>
            </a:r>
            <a:r>
              <a:rPr lang="en-US" sz="500" i="1" smtClean="0">
                <a:latin typeface="Arial" charset="0"/>
                <a:ea typeface="ＭＳ Ｐゴシック" pitchFamily="1" charset="-128"/>
              </a:rPr>
              <a:t>The German Single-Leaf Woodcuts, III: 1500–1550</a:t>
            </a:r>
            <a:r>
              <a:rPr lang="en-US" sz="500" smtClean="0">
                <a:latin typeface="Arial" charset="0"/>
                <a:ea typeface="ＭＳ Ｐゴシック" pitchFamily="1" charset="-128"/>
              </a:rPr>
              <a:t>, rev. and ed. by W. L. Strauss (New York: Hacker Art Books, 1974)</a:t>
            </a:r>
          </a:p>
          <a:p>
            <a:pPr eaLnBrk="1" hangingPunct="1"/>
            <a:endParaRPr lang="en-US" smtClean="0">
              <a:latin typeface="Arial" charset="0"/>
              <a:ea typeface="ＭＳ Ｐゴシック" pitchFamily="1" charset="-128"/>
            </a:endParaRPr>
          </a:p>
        </p:txBody>
      </p:sp>
    </p:spTree>
    <p:extLst>
      <p:ext uri="{BB962C8B-B14F-4D97-AF65-F5344CB8AC3E}">
        <p14:creationId xmlns:p14="http://schemas.microsoft.com/office/powerpoint/2010/main" val="337324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3F416CD-67A3-4CF0-A210-F6AF31AC147F}" type="datetimeFigureOut">
              <a:rPr lang="en-US" smtClean="0"/>
              <a:pPr/>
              <a:t>8/15/2016</a:t>
            </a:fld>
            <a:endParaRPr lang="en-US"/>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extLst>
      <p:ext uri="{BB962C8B-B14F-4D97-AF65-F5344CB8AC3E}">
        <p14:creationId xmlns:p14="http://schemas.microsoft.com/office/powerpoint/2010/main" val="2407104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C3F416CD-67A3-4CF0-A210-F6AF31AC147F}" type="datetimeFigureOut">
              <a:rPr lang="en-US" smtClean="0"/>
              <a:pPr/>
              <a:t>8/15/2016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3221239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8/15/2016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3839090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3F416CD-67A3-4CF0-A210-F6AF31AC147F}" type="datetimeFigureOut">
              <a:rPr lang="en-US" smtClean="0"/>
              <a:pPr/>
              <a:t>8/15/2016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3816989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8/15/2016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Tree>
    <p:extLst>
      <p:ext uri="{BB962C8B-B14F-4D97-AF65-F5344CB8AC3E}">
        <p14:creationId xmlns:p14="http://schemas.microsoft.com/office/powerpoint/2010/main" val="4090131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C3F416CD-67A3-4CF0-A210-F6AF31AC147F}" type="datetimeFigureOut">
              <a:rPr lang="en-US" smtClean="0"/>
              <a:pPr/>
              <a:t>8/15/2016</a:t>
            </a:fld>
            <a:endParaRPr lang="en-US"/>
          </a:p>
        </p:txBody>
      </p:sp>
      <p:sp>
        <p:nvSpPr>
          <p:cNvPr id="5" name="Footer Placeholder 3"/>
          <p:cNvSpPr>
            <a:spLocks noGrp="1"/>
          </p:cNvSpPr>
          <p:nvPr>
            <p:ph type="ftr" sz="quarter" idx="11"/>
          </p:nvPr>
        </p:nvSpPr>
        <p:spPr/>
        <p:txBody>
          <a:bodyPr/>
          <a:lstStyle/>
          <a:p>
            <a:endParaRPr kumimoji="0" lang="en-US" dirty="0"/>
          </a:p>
        </p:txBody>
      </p:sp>
      <p:sp>
        <p:nvSpPr>
          <p:cNvPr id="6"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extLst>
      <p:ext uri="{BB962C8B-B14F-4D97-AF65-F5344CB8AC3E}">
        <p14:creationId xmlns:p14="http://schemas.microsoft.com/office/powerpoint/2010/main" val="1386265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3F416CD-67A3-4CF0-A210-F6AF31AC147F}" type="datetimeFigureOut">
              <a:rPr lang="en-US" smtClean="0"/>
              <a:pPr/>
              <a:t>8/15/2016</a:t>
            </a:fld>
            <a:endParaRPr lang="en-US"/>
          </a:p>
        </p:txBody>
      </p:sp>
      <p:sp>
        <p:nvSpPr>
          <p:cNvPr id="5" name="Footer Placeholder 2"/>
          <p:cNvSpPr>
            <a:spLocks noGrp="1"/>
          </p:cNvSpPr>
          <p:nvPr>
            <p:ph type="ftr" sz="quarter" idx="11"/>
          </p:nvPr>
        </p:nvSpPr>
        <p:spPr/>
        <p:txBody>
          <a:bodyPr/>
          <a:lstStyle/>
          <a:p>
            <a:endParaRPr kumimoji="0" lang="en-US"/>
          </a:p>
        </p:txBody>
      </p:sp>
      <p:sp>
        <p:nvSpPr>
          <p:cNvPr id="6"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13244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C3F416CD-67A3-4CF0-A210-F6AF31AC147F}" type="datetimeFigureOut">
              <a:rPr lang="en-US" smtClean="0"/>
              <a:pPr/>
              <a:t>8/15/2016</a:t>
            </a:fld>
            <a:endParaRPr lang="en-US"/>
          </a:p>
        </p:txBody>
      </p:sp>
      <p:sp>
        <p:nvSpPr>
          <p:cNvPr id="5" name="Footer Placeholder 5"/>
          <p:cNvSpPr>
            <a:spLocks noGrp="1"/>
          </p:cNvSpPr>
          <p:nvPr>
            <p:ph type="ftr" sz="quarter" idx="11"/>
          </p:nvPr>
        </p:nvSpPr>
        <p:spPr/>
        <p:txBody>
          <a:bodyPr/>
          <a:lstStyle/>
          <a:p>
            <a:endParaRPr kumimoji="0" lang="en-US"/>
          </a:p>
        </p:txBody>
      </p:sp>
      <p:sp>
        <p:nvSpPr>
          <p:cNvPr id="6"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1015243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8/15/2016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69822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8/15/2016</a:t>
            </a:fld>
            <a:endParaRPr lang="en-US" sz="800" dirty="0">
              <a:solidFill>
                <a:schemeClr val="accent2"/>
              </a:solidFill>
            </a:endParaRPr>
          </a:p>
        </p:txBody>
      </p:sp>
      <p:sp>
        <p:nvSpPr>
          <p:cNvPr id="6" name="Footer Placeholder 5"/>
          <p:cNvSpPr>
            <a:spLocks noGrp="1"/>
          </p:cNvSpPr>
          <p:nvPr>
            <p:ph type="ftr" sz="quarter" idx="11"/>
          </p:nvPr>
        </p:nvSpPr>
        <p:spPr/>
        <p:txBody>
          <a:bodyPr/>
          <a:lstStyle/>
          <a:p>
            <a:pPr algn="r" eaLnBrk="1" latinLnBrk="0" hangingPunct="1"/>
            <a:endParaRPr kumimoji="0" lang="en-US" sz="800" dirty="0">
              <a:solidFill>
                <a:schemeClr val="accent2"/>
              </a:solidFill>
            </a:endParaRPr>
          </a:p>
        </p:txBody>
      </p:sp>
      <p:sp>
        <p:nvSpPr>
          <p:cNvPr id="7" name="Slide Number Placeholder 6"/>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extLst>
      <p:ext uri="{BB962C8B-B14F-4D97-AF65-F5344CB8AC3E}">
        <p14:creationId xmlns:p14="http://schemas.microsoft.com/office/powerpoint/2010/main" val="2519462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8/15/2016</a:t>
            </a:fld>
            <a:endParaRPr lang="en-US" sz="800" dirty="0">
              <a:solidFill>
                <a:schemeClr val="accent2"/>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800" dirty="0">
              <a:solidFill>
                <a:schemeClr val="accent2"/>
              </a:solidFill>
            </a:endParaRPr>
          </a:p>
        </p:txBody>
      </p:sp>
      <p:sp>
        <p:nvSpPr>
          <p:cNvPr id="6" name="Slide Number Placeholder 5"/>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extLst>
      <p:ext uri="{BB962C8B-B14F-4D97-AF65-F5344CB8AC3E}">
        <p14:creationId xmlns:p14="http://schemas.microsoft.com/office/powerpoint/2010/main" val="3050868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8/15/2016</a:t>
            </a:fld>
            <a:endParaRPr lang="en-US" sz="800" dirty="0">
              <a:solidFill>
                <a:schemeClr val="accent2"/>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800" dirty="0">
              <a:solidFill>
                <a:schemeClr val="accent2"/>
              </a:solidFill>
            </a:endParaRPr>
          </a:p>
        </p:txBody>
      </p:sp>
      <p:sp>
        <p:nvSpPr>
          <p:cNvPr id="6" name="Slide Number Placeholder 5"/>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851376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8/15/2016</a:t>
            </a:fld>
            <a:endParaRPr lang="en-US" sz="800" dirty="0">
              <a:solidFill>
                <a:schemeClr val="accent2"/>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800" dirty="0">
              <a:solidFill>
                <a:schemeClr val="accent2"/>
              </a:solidFill>
            </a:endParaRPr>
          </a:p>
        </p:txBody>
      </p:sp>
      <p:sp>
        <p:nvSpPr>
          <p:cNvPr id="6" name="Slide Number Placeholder 5"/>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extLst>
      <p:ext uri="{BB962C8B-B14F-4D97-AF65-F5344CB8AC3E}">
        <p14:creationId xmlns:p14="http://schemas.microsoft.com/office/powerpoint/2010/main" val="2074366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8/15/2016</a:t>
            </a:fld>
            <a:endParaRPr lang="en-US" sz="800" dirty="0">
              <a:solidFill>
                <a:schemeClr val="accent2"/>
              </a:solidFill>
            </a:endParaRPr>
          </a:p>
        </p:txBody>
      </p:sp>
      <p:sp>
        <p:nvSpPr>
          <p:cNvPr id="4" name="Footer Placeholder 4"/>
          <p:cNvSpPr>
            <a:spLocks noGrp="1"/>
          </p:cNvSpPr>
          <p:nvPr>
            <p:ph type="ftr" sz="quarter" idx="11"/>
          </p:nvPr>
        </p:nvSpPr>
        <p:spPr/>
        <p:txBody>
          <a:bodyPr/>
          <a:lstStyle/>
          <a:p>
            <a:pPr algn="r" eaLnBrk="1" latinLnBrk="0" hangingPunct="1"/>
            <a:endParaRPr kumimoji="0" lang="en-US" sz="800" dirty="0">
              <a:solidFill>
                <a:schemeClr val="accent2"/>
              </a:solidFill>
            </a:endParaRPr>
          </a:p>
        </p:txBody>
      </p:sp>
      <p:sp>
        <p:nvSpPr>
          <p:cNvPr id="6" name="Slide Number Placeholder 5"/>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extLst>
      <p:ext uri="{BB962C8B-B14F-4D97-AF65-F5344CB8AC3E}">
        <p14:creationId xmlns:p14="http://schemas.microsoft.com/office/powerpoint/2010/main" val="432474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8/15/2016</a:t>
            </a:fld>
            <a:endParaRPr lang="en-US" sz="800" dirty="0">
              <a:solidFill>
                <a:schemeClr val="accent2"/>
              </a:solidFill>
            </a:endParaRPr>
          </a:p>
        </p:txBody>
      </p:sp>
      <p:sp>
        <p:nvSpPr>
          <p:cNvPr id="4" name="Footer Placeholder 4"/>
          <p:cNvSpPr>
            <a:spLocks noGrp="1"/>
          </p:cNvSpPr>
          <p:nvPr>
            <p:ph type="ftr" sz="quarter" idx="11"/>
          </p:nvPr>
        </p:nvSpPr>
        <p:spPr/>
        <p:txBody>
          <a:bodyPr/>
          <a:lstStyle/>
          <a:p>
            <a:pPr algn="r" eaLnBrk="1" latinLnBrk="0" hangingPunct="1"/>
            <a:endParaRPr kumimoji="0" lang="en-US" sz="800" dirty="0">
              <a:solidFill>
                <a:schemeClr val="accent2"/>
              </a:solidFill>
            </a:endParaRPr>
          </a:p>
        </p:txBody>
      </p:sp>
      <p:sp>
        <p:nvSpPr>
          <p:cNvPr id="6" name="Slide Number Placeholder 5"/>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extLst>
      <p:ext uri="{BB962C8B-B14F-4D97-AF65-F5344CB8AC3E}">
        <p14:creationId xmlns:p14="http://schemas.microsoft.com/office/powerpoint/2010/main" val="1125609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F416CD-67A3-4CF0-A210-F6AF31AC147F}" type="datetimeFigureOut">
              <a:rPr lang="en-US" smtClean="0"/>
              <a:pPr/>
              <a:t>8/15/2016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3201269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F416CD-67A3-4CF0-A210-F6AF31AC147F}" type="datetimeFigureOut">
              <a:rPr lang="en-US" smtClean="0"/>
              <a:pPr/>
              <a:t>8/15/2016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1099981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lgn="l" eaLnBrk="1" latinLnBrk="0" hangingPunct="1"/>
            <a:fld id="{C3F416CD-67A3-4CF0-A210-F6AF31AC147F}" type="datetimeFigureOut">
              <a:rPr lang="en-US" smtClean="0"/>
              <a:pPr algn="l" eaLnBrk="1" latinLnBrk="0" hangingPunct="1"/>
              <a:t>8/15/2016</a:t>
            </a:fld>
            <a:endParaRPr lang="en-US" sz="800" dirty="0">
              <a:solidFill>
                <a:schemeClr val="accent2"/>
              </a:solidFill>
            </a:endParaRP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lgn="r" eaLnBrk="1" latinLnBrk="0" hangingPunct="1"/>
            <a:endParaRPr kumimoji="0" lang="en-US" sz="800" dirty="0">
              <a:solidFill>
                <a:schemeClr val="accent2"/>
              </a:solidFill>
            </a:endParaRP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extLst>
      <p:ext uri="{BB962C8B-B14F-4D97-AF65-F5344CB8AC3E}">
        <p14:creationId xmlns:p14="http://schemas.microsoft.com/office/powerpoint/2010/main" val="7309672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Reformations</a:t>
            </a:r>
            <a:endParaRPr lang="en-US" dirty="0"/>
          </a:p>
        </p:txBody>
      </p:sp>
      <p:sp>
        <p:nvSpPr>
          <p:cNvPr id="3" name="Subtitle 2"/>
          <p:cNvSpPr>
            <a:spLocks noGrp="1"/>
          </p:cNvSpPr>
          <p:nvPr>
            <p:ph type="subTitle" idx="1"/>
          </p:nvPr>
        </p:nvSpPr>
        <p:spPr/>
        <p:txBody>
          <a:bodyPr/>
          <a:lstStyle/>
          <a:p>
            <a:r>
              <a:rPr lang="en-US" dirty="0" smtClean="0"/>
              <a:t>The Protestant and Catholic Reformations, 1517-1555</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r>
              <a:rPr lang="en-US" dirty="0" smtClean="0"/>
              <a:t>Reformation?  Reformations?</a:t>
            </a:r>
            <a:endParaRPr lang="en-US" dirty="0"/>
          </a:p>
        </p:txBody>
      </p:sp>
      <p:sp>
        <p:nvSpPr>
          <p:cNvPr id="3" name="Content Placeholder 2"/>
          <p:cNvSpPr>
            <a:spLocks noGrp="1"/>
          </p:cNvSpPr>
          <p:nvPr>
            <p:ph idx="1"/>
          </p:nvPr>
        </p:nvSpPr>
        <p:spPr>
          <a:xfrm>
            <a:off x="457200" y="1752600"/>
            <a:ext cx="8229600" cy="4800600"/>
          </a:xfrm>
        </p:spPr>
        <p:txBody>
          <a:bodyPr/>
          <a:lstStyle/>
          <a:p>
            <a:r>
              <a:rPr lang="en-US" dirty="0" smtClean="0"/>
              <a:t>Protestant reformation a watershed in Western civilization</a:t>
            </a:r>
          </a:p>
          <a:p>
            <a:r>
              <a:rPr lang="en-US" dirty="0" smtClean="0"/>
              <a:t>Many religious movements in 16</a:t>
            </a:r>
            <a:r>
              <a:rPr lang="en-US" baseline="30000" dirty="0" smtClean="0"/>
              <a:t>th</a:t>
            </a:r>
            <a:r>
              <a:rPr lang="en-US" dirty="0" smtClean="0"/>
              <a:t> century = reformation (Re-formation (make over), or Reformation (make better)?)</a:t>
            </a:r>
          </a:p>
          <a:p>
            <a:pPr lvl="1"/>
            <a:r>
              <a:rPr lang="en-US" dirty="0" smtClean="0"/>
              <a:t>Orthodox, Jews, Muslims = Hard to see problem</a:t>
            </a:r>
          </a:p>
          <a:p>
            <a:pPr lvl="1"/>
            <a:r>
              <a:rPr lang="en-US" dirty="0" smtClean="0"/>
              <a:t>Protestants differ as sharply among selves as with Rome</a:t>
            </a:r>
          </a:p>
          <a:p>
            <a:pPr lvl="1"/>
            <a:r>
              <a:rPr lang="en-US" dirty="0" smtClean="0"/>
              <a:t>Reformers initially do not see selves as anti-Catholic</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normAutofit fontScale="90000"/>
          </a:bodyPr>
          <a:lstStyle/>
          <a:p>
            <a:pPr eaLnBrk="1" hangingPunct="1"/>
            <a:r>
              <a:rPr lang="en-US" smtClean="0">
                <a:ea typeface="ＭＳ Ｐゴシック" pitchFamily="1" charset="-128"/>
              </a:rPr>
              <a:t>Popular Religious Movements and Criticism of the Church</a:t>
            </a:r>
          </a:p>
        </p:txBody>
      </p:sp>
      <p:sp>
        <p:nvSpPr>
          <p:cNvPr id="6147" name="Rectangle 5"/>
          <p:cNvSpPr>
            <a:spLocks noGrp="1" noChangeArrowheads="1"/>
          </p:cNvSpPr>
          <p:nvPr>
            <p:ph idx="1"/>
          </p:nvPr>
        </p:nvSpPr>
        <p:spPr/>
        <p:txBody>
          <a:bodyPr>
            <a:normAutofit fontScale="92500" lnSpcReduction="10000"/>
          </a:bodyPr>
          <a:lstStyle/>
          <a:p>
            <a:pPr eaLnBrk="1" hangingPunct="1"/>
            <a:r>
              <a:rPr lang="en-US" sz="2800" dirty="0" smtClean="0">
                <a:ea typeface="ＭＳ Ｐゴシック" pitchFamily="1" charset="-128"/>
              </a:rPr>
              <a:t>Reformation could not have happened without the earlier challenges to the Church’s authority:</a:t>
            </a:r>
          </a:p>
          <a:p>
            <a:pPr lvl="1" eaLnBrk="1" hangingPunct="1"/>
            <a:r>
              <a:rPr lang="en-US" sz="2400" dirty="0" smtClean="0">
                <a:ea typeface="ＭＳ Ｐゴシック" pitchFamily="1" charset="-128"/>
              </a:rPr>
              <a:t>Avignon papacy</a:t>
            </a:r>
          </a:p>
          <a:p>
            <a:pPr lvl="1" eaLnBrk="1" hangingPunct="1"/>
            <a:r>
              <a:rPr lang="en-US" sz="2400" dirty="0" smtClean="0">
                <a:ea typeface="ＭＳ Ｐゴシック" pitchFamily="1" charset="-128"/>
              </a:rPr>
              <a:t>The Great Schism</a:t>
            </a:r>
          </a:p>
          <a:p>
            <a:pPr lvl="1" eaLnBrk="1" hangingPunct="1"/>
            <a:r>
              <a:rPr lang="en-US" sz="2400" dirty="0" smtClean="0">
                <a:ea typeface="ＭＳ Ｐゴシック" pitchFamily="1" charset="-128"/>
              </a:rPr>
              <a:t>The </a:t>
            </a:r>
            <a:r>
              <a:rPr lang="en-US" sz="2400" dirty="0" err="1" smtClean="0">
                <a:ea typeface="ＭＳ Ｐゴシック" pitchFamily="1" charset="-128"/>
              </a:rPr>
              <a:t>Conciliar</a:t>
            </a:r>
            <a:r>
              <a:rPr lang="en-US" sz="2400" dirty="0" smtClean="0">
                <a:ea typeface="ＭＳ Ｐゴシック" pitchFamily="1" charset="-128"/>
              </a:rPr>
              <a:t> Period</a:t>
            </a:r>
          </a:p>
          <a:p>
            <a:pPr lvl="1" eaLnBrk="1" hangingPunct="1"/>
            <a:r>
              <a:rPr lang="en-US" sz="2400" dirty="0" smtClean="0">
                <a:ea typeface="ＭＳ Ｐゴシック" pitchFamily="1" charset="-128"/>
              </a:rPr>
              <a:t>The Renaissance papacy</a:t>
            </a:r>
          </a:p>
          <a:p>
            <a:pPr eaLnBrk="1" hangingPunct="1"/>
            <a:r>
              <a:rPr lang="en-US" sz="2800" dirty="0" smtClean="0">
                <a:ea typeface="ＭＳ Ｐゴシック" pitchFamily="1" charset="-128"/>
              </a:rPr>
              <a:t>Lay criticism of the church was growing</a:t>
            </a:r>
          </a:p>
          <a:p>
            <a:pPr lvl="1" eaLnBrk="1" hangingPunct="1"/>
            <a:r>
              <a:rPr lang="en-US" sz="2400" dirty="0" smtClean="0">
                <a:ea typeface="ＭＳ Ｐゴシック" pitchFamily="1" charset="-128"/>
              </a:rPr>
              <a:t>Many sought a more egalitarian church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wipe(down)">
                                      <p:cBhvr>
                                        <p:cTn id="7" dur="500"/>
                                        <p:tgtEl>
                                          <p:spTgt spid="614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147">
                                            <p:txEl>
                                              <p:pRg st="1" end="1"/>
                                            </p:txEl>
                                          </p:spTgt>
                                        </p:tgtEl>
                                        <p:attrNameLst>
                                          <p:attrName>style.visibility</p:attrName>
                                        </p:attrNameLst>
                                      </p:cBhvr>
                                      <p:to>
                                        <p:strVal val="visible"/>
                                      </p:to>
                                    </p:set>
                                    <p:animEffect transition="in" filter="wipe(down)">
                                      <p:cBhvr>
                                        <p:cTn id="10" dur="500"/>
                                        <p:tgtEl>
                                          <p:spTgt spid="6147">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Effect transition="in" filter="wipe(down)">
                                      <p:cBhvr>
                                        <p:cTn id="13" dur="500"/>
                                        <p:tgtEl>
                                          <p:spTgt spid="6147">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147">
                                            <p:txEl>
                                              <p:pRg st="3" end="3"/>
                                            </p:txEl>
                                          </p:spTgt>
                                        </p:tgtEl>
                                        <p:attrNameLst>
                                          <p:attrName>style.visibility</p:attrName>
                                        </p:attrNameLst>
                                      </p:cBhvr>
                                      <p:to>
                                        <p:strVal val="visible"/>
                                      </p:to>
                                    </p:set>
                                    <p:animEffect transition="in" filter="wipe(down)">
                                      <p:cBhvr>
                                        <p:cTn id="16" dur="500"/>
                                        <p:tgtEl>
                                          <p:spTgt spid="6147">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animEffect transition="in" filter="wipe(down)">
                                      <p:cBhvr>
                                        <p:cTn id="19" dur="500"/>
                                        <p:tgtEl>
                                          <p:spTgt spid="614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6147">
                                            <p:txEl>
                                              <p:pRg st="5" end="5"/>
                                            </p:txEl>
                                          </p:spTgt>
                                        </p:tgtEl>
                                        <p:attrNameLst>
                                          <p:attrName>style.visibility</p:attrName>
                                        </p:attrNameLst>
                                      </p:cBhvr>
                                      <p:to>
                                        <p:strVal val="visible"/>
                                      </p:to>
                                    </p:set>
                                    <p:animEffect transition="in" filter="wipe(down)">
                                      <p:cBhvr>
                                        <p:cTn id="24" dur="500"/>
                                        <p:tgtEl>
                                          <p:spTgt spid="6147">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animEffect transition="in" filter="wipe(down)">
                                      <p:cBhvr>
                                        <p:cTn id="27" dur="500"/>
                                        <p:tgtEl>
                                          <p:spTgt spid="6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p:txBody>
          <a:bodyPr/>
          <a:lstStyle/>
          <a:p>
            <a:pPr eaLnBrk="1" hangingPunct="1"/>
            <a:r>
              <a:rPr lang="en-US" smtClean="0">
                <a:ea typeface="ＭＳ Ｐゴシック" pitchFamily="1" charset="-128"/>
              </a:rPr>
              <a:t>Lay Control Over Religious Life</a:t>
            </a:r>
          </a:p>
        </p:txBody>
      </p:sp>
      <p:sp>
        <p:nvSpPr>
          <p:cNvPr id="8195" name="Rectangle 5"/>
          <p:cNvSpPr>
            <a:spLocks noGrp="1" noChangeArrowheads="1"/>
          </p:cNvSpPr>
          <p:nvPr>
            <p:ph idx="1"/>
          </p:nvPr>
        </p:nvSpPr>
        <p:spPr/>
        <p:txBody>
          <a:bodyPr>
            <a:normAutofit fontScale="92500" lnSpcReduction="20000"/>
          </a:bodyPr>
          <a:lstStyle/>
          <a:p>
            <a:pPr eaLnBrk="1" hangingPunct="1"/>
            <a:r>
              <a:rPr lang="en-US" sz="2800" dirty="0" smtClean="0">
                <a:ea typeface="ＭＳ Ｐゴシック" pitchFamily="1" charset="-128"/>
              </a:rPr>
              <a:t>The </a:t>
            </a:r>
            <a:r>
              <a:rPr lang="en-US" sz="2800" i="1" dirty="0" smtClean="0">
                <a:ea typeface="ＭＳ Ｐゴシック" pitchFamily="1" charset="-128"/>
              </a:rPr>
              <a:t>benefice</a:t>
            </a:r>
            <a:r>
              <a:rPr lang="en-US" sz="2800" dirty="0" smtClean="0">
                <a:ea typeface="ＭＳ Ｐゴシック" pitchFamily="1" charset="-128"/>
              </a:rPr>
              <a:t> system, the sale of religious office to the highest bidder, was collapsing.</a:t>
            </a:r>
          </a:p>
          <a:p>
            <a:pPr eaLnBrk="1" hangingPunct="1"/>
            <a:r>
              <a:rPr lang="en-US" sz="2800" dirty="0" smtClean="0">
                <a:ea typeface="ＭＳ Ｐゴシック" pitchFamily="1" charset="-128"/>
              </a:rPr>
              <a:t>Communities were loudly protesting financial and spiritual abuses, such as the sale of indulgences.</a:t>
            </a:r>
          </a:p>
          <a:p>
            <a:pPr eaLnBrk="1" hangingPunct="1"/>
            <a:r>
              <a:rPr lang="en-US" sz="2800" dirty="0" smtClean="0">
                <a:ea typeface="ＭＳ Ｐゴシック" pitchFamily="1" charset="-128"/>
              </a:rPr>
              <a:t>City governments were endowing </a:t>
            </a:r>
            <a:r>
              <a:rPr lang="en-US" sz="2800" dirty="0" err="1" smtClean="0">
                <a:ea typeface="ＭＳ Ｐゴシック" pitchFamily="1" charset="-128"/>
              </a:rPr>
              <a:t>preacherships</a:t>
            </a:r>
            <a:r>
              <a:rPr lang="en-US" sz="2800" dirty="0" smtClean="0">
                <a:ea typeface="ＭＳ Ｐゴシック" pitchFamily="1" charset="-128"/>
              </a:rPr>
              <a:t>.</a:t>
            </a:r>
          </a:p>
          <a:p>
            <a:pPr eaLnBrk="1" hangingPunct="1"/>
            <a:r>
              <a:rPr lang="en-US" sz="2800" dirty="0" smtClean="0">
                <a:ea typeface="ＭＳ Ｐゴシック" pitchFamily="1" charset="-128"/>
              </a:rPr>
              <a:t>Magistrates were restricting the growth of ecclesiastical properties and clerical privileges.</a:t>
            </a:r>
          </a:p>
        </p:txBody>
      </p:sp>
      <p:sp>
        <p:nvSpPr>
          <p:cNvPr id="8196"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down)">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ipe(down)">
                                      <p:cBhvr>
                                        <p:cTn id="12" dur="5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wipe(down)">
                                      <p:cBhvr>
                                        <p:cTn id="17" dur="5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wipe(down)">
                                      <p:cBhvr>
                                        <p:cTn id="22" dur="5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rmAutofit fontScale="90000"/>
          </a:bodyPr>
          <a:lstStyle/>
          <a:p>
            <a:r>
              <a:rPr lang="en-US" dirty="0" smtClean="0"/>
              <a:t>“Magisterial Reformers”: </a:t>
            </a:r>
            <a:br>
              <a:rPr lang="en-US" dirty="0" smtClean="0"/>
            </a:br>
            <a:r>
              <a:rPr lang="en-US" dirty="0" smtClean="0"/>
              <a:t>Luther and Calvin</a:t>
            </a:r>
            <a:endParaRPr lang="en-US" dirty="0"/>
          </a:p>
        </p:txBody>
      </p:sp>
      <p:sp>
        <p:nvSpPr>
          <p:cNvPr id="3" name="Content Placeholder 2"/>
          <p:cNvSpPr>
            <a:spLocks noGrp="1"/>
          </p:cNvSpPr>
          <p:nvPr>
            <p:ph idx="1"/>
          </p:nvPr>
        </p:nvSpPr>
        <p:spPr/>
        <p:txBody>
          <a:bodyPr/>
          <a:lstStyle/>
          <a:p>
            <a:r>
              <a:rPr lang="en-US" dirty="0" smtClean="0"/>
              <a:t>Magisterial = “Master”, “Teacher”</a:t>
            </a:r>
          </a:p>
          <a:p>
            <a:r>
              <a:rPr lang="en-US" dirty="0" smtClean="0"/>
              <a:t>Martin Luther (1483-1546) </a:t>
            </a:r>
          </a:p>
          <a:p>
            <a:r>
              <a:rPr lang="en-US" dirty="0" smtClean="0"/>
              <a:t>John Calvin (1509-1564)</a:t>
            </a:r>
            <a:endParaRPr lang="en-US" dirty="0"/>
          </a:p>
        </p:txBody>
      </p:sp>
      <p:pic>
        <p:nvPicPr>
          <p:cNvPr id="4" name="Picture 5" descr="MartinLutherCranach2"/>
          <p:cNvPicPr>
            <a:picLocks noChangeAspect="1" noChangeArrowheads="1"/>
          </p:cNvPicPr>
          <p:nvPr/>
        </p:nvPicPr>
        <p:blipFill>
          <a:blip r:embed="rId2" cstate="print"/>
          <a:srcRect/>
          <a:stretch>
            <a:fillRect/>
          </a:stretch>
        </p:blipFill>
        <p:spPr>
          <a:xfrm>
            <a:off x="1752600" y="3886200"/>
            <a:ext cx="1828800" cy="2672533"/>
          </a:xfrm>
          <a:prstGeom prst="rect">
            <a:avLst/>
          </a:prstGeom>
          <a:noFill/>
          <a:ln/>
        </p:spPr>
      </p:pic>
      <p:pic>
        <p:nvPicPr>
          <p:cNvPr id="6148" name="Picture 4" descr="http://www.churchtimes.co.uk/uploads/images/Com%20Calvin_P11%231%23.jpg"/>
          <p:cNvPicPr>
            <a:picLocks noChangeAspect="1" noChangeArrowheads="1"/>
          </p:cNvPicPr>
          <p:nvPr/>
        </p:nvPicPr>
        <p:blipFill>
          <a:blip r:embed="rId3" cstate="print"/>
          <a:srcRect/>
          <a:stretch>
            <a:fillRect/>
          </a:stretch>
        </p:blipFill>
        <p:spPr bwMode="auto">
          <a:xfrm>
            <a:off x="4953000" y="3810000"/>
            <a:ext cx="2105025" cy="277272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09600"/>
          </a:xfrm>
        </p:spPr>
        <p:txBody>
          <a:bodyPr>
            <a:normAutofit fontScale="90000"/>
          </a:bodyPr>
          <a:lstStyle/>
          <a:p>
            <a:r>
              <a:rPr lang="en-US" dirty="0" smtClean="0"/>
              <a:t>Martin Luther (1483-1546)</a:t>
            </a:r>
            <a:endParaRPr lang="en-US" dirty="0"/>
          </a:p>
        </p:txBody>
      </p:sp>
      <p:sp>
        <p:nvSpPr>
          <p:cNvPr id="3" name="Content Placeholder 2"/>
          <p:cNvSpPr>
            <a:spLocks noGrp="1"/>
          </p:cNvSpPr>
          <p:nvPr>
            <p:ph idx="1"/>
          </p:nvPr>
        </p:nvSpPr>
        <p:spPr>
          <a:xfrm>
            <a:off x="457200" y="1295400"/>
            <a:ext cx="4495800" cy="5279136"/>
          </a:xfrm>
        </p:spPr>
        <p:txBody>
          <a:bodyPr/>
          <a:lstStyle/>
          <a:p>
            <a:r>
              <a:rPr lang="en-US" dirty="0" smtClean="0"/>
              <a:t>Born in small, N German town to miner family</a:t>
            </a:r>
          </a:p>
          <a:p>
            <a:r>
              <a:rPr lang="en-US" dirty="0" smtClean="0"/>
              <a:t>Local education &amp; University of Erfurt</a:t>
            </a:r>
          </a:p>
          <a:p>
            <a:r>
              <a:rPr lang="en-US" dirty="0" smtClean="0"/>
              <a:t>Plans to go into law, does not</a:t>
            </a:r>
          </a:p>
          <a:p>
            <a:r>
              <a:rPr lang="en-US" dirty="0" smtClean="0"/>
              <a:t>Augustinian monk</a:t>
            </a:r>
          </a:p>
          <a:p>
            <a:r>
              <a:rPr lang="en-US" dirty="0" smtClean="0"/>
              <a:t>Visits Rome, confirms suspicions</a:t>
            </a:r>
          </a:p>
          <a:p>
            <a:r>
              <a:rPr lang="en-US" dirty="0" smtClean="0"/>
              <a:t>Begins teaching at University of Wittenberg</a:t>
            </a:r>
            <a:endParaRPr lang="en-US" dirty="0"/>
          </a:p>
        </p:txBody>
      </p:sp>
      <p:pic>
        <p:nvPicPr>
          <p:cNvPr id="1026" name="Picture 2" descr="http://www.vacationstogo.com/images/ports/maps/1137.gif"/>
          <p:cNvPicPr>
            <a:picLocks noChangeAspect="1" noChangeArrowheads="1"/>
          </p:cNvPicPr>
          <p:nvPr/>
        </p:nvPicPr>
        <p:blipFill>
          <a:blip r:embed="rId2" cstate="print"/>
          <a:srcRect/>
          <a:stretch>
            <a:fillRect/>
          </a:stretch>
        </p:blipFill>
        <p:spPr bwMode="auto">
          <a:xfrm>
            <a:off x="4767653" y="2133600"/>
            <a:ext cx="3957247" cy="32766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685800"/>
          </a:xfrm>
        </p:spPr>
        <p:txBody>
          <a:bodyPr>
            <a:normAutofit fontScale="90000"/>
          </a:bodyPr>
          <a:lstStyle/>
          <a:p>
            <a:r>
              <a:rPr lang="en-US" dirty="0" smtClean="0"/>
              <a:t>Luther’s Path to Reform</a:t>
            </a:r>
            <a:endParaRPr lang="en-US" dirty="0"/>
          </a:p>
        </p:txBody>
      </p:sp>
      <p:sp>
        <p:nvSpPr>
          <p:cNvPr id="3" name="Content Placeholder 2"/>
          <p:cNvSpPr>
            <a:spLocks noGrp="1"/>
          </p:cNvSpPr>
          <p:nvPr>
            <p:ph idx="1"/>
          </p:nvPr>
        </p:nvSpPr>
        <p:spPr>
          <a:xfrm>
            <a:off x="457200" y="1447800"/>
            <a:ext cx="8229600" cy="5126736"/>
          </a:xfrm>
        </p:spPr>
        <p:txBody>
          <a:bodyPr>
            <a:normAutofit/>
          </a:bodyPr>
          <a:lstStyle/>
          <a:p>
            <a:pPr marL="624078" indent="-514350">
              <a:buFont typeface="+mj-lt"/>
              <a:buAutoNum type="arabicPeriod"/>
            </a:pPr>
            <a:r>
              <a:rPr lang="en-US" dirty="0" smtClean="0"/>
              <a:t>Influenced by Christian humanism and contemporary criticism of the church</a:t>
            </a:r>
          </a:p>
          <a:p>
            <a:pPr marL="624078" indent="-514350">
              <a:buFont typeface="+mj-lt"/>
              <a:buAutoNum type="arabicPeriod"/>
            </a:pPr>
            <a:r>
              <a:rPr lang="en-US" dirty="0" smtClean="0"/>
              <a:t>Highly sensitive personality </a:t>
            </a:r>
          </a:p>
          <a:p>
            <a:pPr marL="916686" lvl="1" indent="-514350"/>
            <a:r>
              <a:rPr lang="en-US" dirty="0" smtClean="0"/>
              <a:t>Prone to deep doubts and pessimism</a:t>
            </a:r>
          </a:p>
          <a:p>
            <a:pPr marL="916686" lvl="1" indent="-514350"/>
            <a:r>
              <a:rPr lang="en-US" dirty="0" smtClean="0"/>
              <a:t>Could not convince himself that he was worthy of God, not that actions on his part could benefit</a:t>
            </a:r>
          </a:p>
          <a:p>
            <a:pPr marL="624078" indent="-514350">
              <a:buFont typeface="+mj-lt"/>
              <a:buAutoNum type="arabicPeriod"/>
            </a:pPr>
            <a:r>
              <a:rPr lang="en-US" dirty="0" smtClean="0"/>
              <a:t>“Justification by Faith”</a:t>
            </a:r>
          </a:p>
          <a:p>
            <a:pPr marL="916686" lvl="1" indent="-514350"/>
            <a:r>
              <a:rPr lang="en-US" dirty="0" smtClean="0">
                <a:ea typeface="ＭＳ Ｐゴシック" pitchFamily="1" charset="-128"/>
              </a:rPr>
              <a:t>Concluded God does not demand charitable acts and religious ceremonies, but just faith in Jesus Christ as perfect righteousness.  Good works expected, but did not earn one salvation.</a:t>
            </a:r>
          </a:p>
          <a:p>
            <a:pPr marL="624078" indent="-514350">
              <a:buFont typeface="+mj-lt"/>
              <a:buAutoNum type="arabicPeriod"/>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ch11_03"/>
          <p:cNvPicPr>
            <a:picLocks noChangeAspect="1" noChangeArrowheads="1"/>
          </p:cNvPicPr>
          <p:nvPr/>
        </p:nvPicPr>
        <p:blipFill>
          <a:blip r:embed="rId3" cstate="print"/>
          <a:srcRect/>
          <a:stretch>
            <a:fillRect/>
          </a:stretch>
        </p:blipFill>
        <p:spPr bwMode="auto">
          <a:xfrm>
            <a:off x="2498612" y="1"/>
            <a:ext cx="6645388" cy="6858000"/>
          </a:xfrm>
          <a:prstGeom prst="rect">
            <a:avLst/>
          </a:prstGeom>
          <a:noFill/>
          <a:ln w="9525">
            <a:noFill/>
            <a:miter lim="800000"/>
            <a:headEnd/>
            <a:tailEnd/>
          </a:ln>
        </p:spPr>
      </p:pic>
      <p:sp>
        <p:nvSpPr>
          <p:cNvPr id="4" name="TextBox 3"/>
          <p:cNvSpPr txBox="1"/>
          <p:nvPr/>
        </p:nvSpPr>
        <p:spPr>
          <a:xfrm>
            <a:off x="228600" y="1295400"/>
            <a:ext cx="2133600" cy="3970318"/>
          </a:xfrm>
          <a:prstGeom prst="rect">
            <a:avLst/>
          </a:prstGeom>
          <a:noFill/>
        </p:spPr>
        <p:txBody>
          <a:bodyPr wrap="square" rtlCol="0">
            <a:spAutoFit/>
          </a:bodyPr>
          <a:lstStyle/>
          <a:p>
            <a:r>
              <a:rPr lang="en-US" dirty="0" smtClean="0"/>
              <a:t>Caricature of Johannes Tetzel</a:t>
            </a:r>
            <a:endParaRPr lang="en-US" dirty="0" smtClean="0"/>
          </a:p>
          <a:p>
            <a:endParaRPr lang="en-US" dirty="0" smtClean="0"/>
          </a:p>
          <a:p>
            <a:r>
              <a:rPr lang="en-US" dirty="0" smtClean="0"/>
              <a:t>“</a:t>
            </a:r>
            <a:r>
              <a:rPr lang="en-US" i="1" dirty="0" smtClean="0"/>
              <a:t>So bald der Gulden </a:t>
            </a:r>
            <a:r>
              <a:rPr lang="en-US" i="1" dirty="0" err="1" smtClean="0"/>
              <a:t>im</a:t>
            </a:r>
            <a:r>
              <a:rPr lang="en-US" i="1" dirty="0" smtClean="0"/>
              <a:t> </a:t>
            </a:r>
            <a:r>
              <a:rPr lang="en-US" i="1" dirty="0" err="1" smtClean="0"/>
              <a:t>Becken</a:t>
            </a:r>
            <a:r>
              <a:rPr lang="en-US" i="1" dirty="0" smtClean="0"/>
              <a:t> </a:t>
            </a:r>
            <a:r>
              <a:rPr lang="en-US" i="1" dirty="0" err="1" smtClean="0"/>
              <a:t>klingt</a:t>
            </a:r>
            <a:r>
              <a:rPr lang="en-US" i="1" dirty="0" smtClean="0"/>
              <a:t>/</a:t>
            </a:r>
            <a:r>
              <a:rPr lang="en-US" i="1" dirty="0" err="1" smtClean="0"/>
              <a:t>Im</a:t>
            </a:r>
            <a:r>
              <a:rPr lang="en-US" i="1" dirty="0" smtClean="0"/>
              <a:t> </a:t>
            </a:r>
            <a:r>
              <a:rPr lang="en-US" i="1" dirty="0" err="1" smtClean="0"/>
              <a:t>huy</a:t>
            </a:r>
            <a:r>
              <a:rPr lang="en-US" i="1" dirty="0" smtClean="0"/>
              <a:t> die </a:t>
            </a:r>
            <a:r>
              <a:rPr lang="en-US" i="1" dirty="0" err="1" smtClean="0"/>
              <a:t>Seel</a:t>
            </a:r>
            <a:r>
              <a:rPr lang="en-US" i="1" dirty="0" smtClean="0"/>
              <a:t> </a:t>
            </a:r>
            <a:r>
              <a:rPr lang="en-US" i="1" dirty="0" err="1" smtClean="0"/>
              <a:t>im</a:t>
            </a:r>
            <a:r>
              <a:rPr lang="en-US" i="1" dirty="0" smtClean="0"/>
              <a:t> </a:t>
            </a:r>
            <a:r>
              <a:rPr lang="en-US" i="1" dirty="0" err="1" smtClean="0"/>
              <a:t>Himel</a:t>
            </a:r>
            <a:r>
              <a:rPr lang="en-US" i="1" dirty="0" smtClean="0"/>
              <a:t> </a:t>
            </a:r>
            <a:r>
              <a:rPr lang="en-US" i="1" dirty="0" err="1" smtClean="0"/>
              <a:t>springt</a:t>
            </a:r>
            <a:r>
              <a:rPr lang="en-US" i="1" dirty="0" smtClean="0"/>
              <a:t>.”</a:t>
            </a:r>
          </a:p>
          <a:p>
            <a:endParaRPr lang="en-US" i="1" dirty="0">
              <a:latin typeface="+mj-lt"/>
            </a:endParaRPr>
          </a:p>
          <a:p>
            <a:r>
              <a:rPr lang="en-US" i="1" dirty="0" smtClean="0">
                <a:latin typeface="+mj-lt"/>
              </a:rPr>
              <a:t>(</a:t>
            </a:r>
            <a:r>
              <a:rPr lang="en-US" i="1" dirty="0" smtClean="0">
                <a:latin typeface="+mj-lt"/>
                <a:ea typeface="ＭＳ Ｐゴシック" pitchFamily="1" charset="-128"/>
              </a:rPr>
              <a:t>“</a:t>
            </a:r>
            <a:r>
              <a:rPr lang="en-US" i="1" dirty="0">
                <a:latin typeface="+mj-lt"/>
                <a:ea typeface="ＭＳ Ｐゴシック" pitchFamily="1" charset="-128"/>
              </a:rPr>
              <a:t>As soon as gold in the basin rings, right then the soul to Heaven springs</a:t>
            </a:r>
            <a:r>
              <a:rPr lang="en-US" i="1" dirty="0" smtClean="0">
                <a:latin typeface="+mj-lt"/>
                <a:ea typeface="ＭＳ Ｐゴシック" pitchFamily="1" charset="-128"/>
              </a:rPr>
              <a:t>.”)</a:t>
            </a:r>
            <a:endParaRPr lang="en-US" i="1" dirty="0">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62000"/>
          </a:xfrm>
        </p:spPr>
        <p:txBody>
          <a:bodyPr>
            <a:normAutofit/>
          </a:bodyPr>
          <a:lstStyle/>
          <a:p>
            <a:r>
              <a:rPr lang="en-US" dirty="0" smtClean="0"/>
              <a:t>Indulgences</a:t>
            </a:r>
            <a:endParaRPr lang="en-US" dirty="0"/>
          </a:p>
        </p:txBody>
      </p:sp>
      <p:sp>
        <p:nvSpPr>
          <p:cNvPr id="3" name="Content Placeholder 2"/>
          <p:cNvSpPr>
            <a:spLocks noGrp="1"/>
          </p:cNvSpPr>
          <p:nvPr>
            <p:ph idx="1"/>
          </p:nvPr>
        </p:nvSpPr>
        <p:spPr>
          <a:xfrm>
            <a:off x="457200" y="1447800"/>
            <a:ext cx="8229600" cy="5126736"/>
          </a:xfrm>
        </p:spPr>
        <p:txBody>
          <a:bodyPr>
            <a:normAutofit/>
          </a:bodyPr>
          <a:lstStyle/>
          <a:p>
            <a:r>
              <a:rPr lang="en-US" dirty="0" smtClean="0"/>
              <a:t>Remission of temporal punishment in purgatory </a:t>
            </a:r>
          </a:p>
          <a:p>
            <a:r>
              <a:rPr lang="en-US" dirty="0" smtClean="0"/>
              <a:t>Indulgence fairly typical aspect of medieval Catholicism = Became bloated</a:t>
            </a:r>
          </a:p>
          <a:p>
            <a:r>
              <a:rPr lang="en-US" dirty="0" smtClean="0"/>
              <a:t>Johannes </a:t>
            </a:r>
            <a:r>
              <a:rPr lang="en-US" dirty="0" smtClean="0"/>
              <a:t>Tetzel (1516), master indulgence salesman</a:t>
            </a:r>
          </a:p>
          <a:p>
            <a:pPr lvl="1"/>
            <a:r>
              <a:rPr lang="en-US" dirty="0" smtClean="0"/>
              <a:t>Selling indulgences on behalf of Jubilee, rebuilding of St. Peter’s</a:t>
            </a:r>
          </a:p>
          <a:p>
            <a:r>
              <a:rPr lang="en-US" dirty="0" smtClean="0"/>
              <a:t>Luther has two problems with indulgences:</a:t>
            </a:r>
          </a:p>
          <a:p>
            <a:pPr lvl="1"/>
            <a:r>
              <a:rPr lang="en-US" dirty="0" smtClean="0"/>
              <a:t>Smacks of “good works”</a:t>
            </a:r>
          </a:p>
          <a:p>
            <a:pPr lvl="1"/>
            <a:r>
              <a:rPr lang="en-US" dirty="0" smtClean="0"/>
              <a:t>Transfers German money through Austrian bankers to Rome</a:t>
            </a:r>
          </a:p>
          <a:p>
            <a:r>
              <a:rPr lang="en-US" dirty="0" smtClean="0"/>
              <a:t>Ninety-five Theses (31 October 1517)</a:t>
            </a:r>
          </a:p>
          <a:p>
            <a:pPr lvl="1"/>
            <a:r>
              <a:rPr lang="en-US" dirty="0" smtClean="0"/>
              <a:t>NOT initially intended as </a:t>
            </a:r>
            <a:r>
              <a:rPr lang="en-US" dirty="0" smtClean="0"/>
              <a:t>a defiant act</a:t>
            </a:r>
          </a:p>
          <a:p>
            <a:pPr lvl="1"/>
            <a:r>
              <a:rPr lang="en-US" dirty="0" smtClean="0"/>
              <a:t>Church tries to discipline through the order</a:t>
            </a:r>
          </a:p>
          <a:p>
            <a:pPr lvl="1"/>
            <a:r>
              <a:rPr lang="en-US" dirty="0" smtClean="0"/>
              <a:t>Humanists rally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down)">
                                      <p:cBhvr>
                                        <p:cTn id="36" dur="500"/>
                                        <p:tgtEl>
                                          <p:spTgt spid="3">
                                            <p:txEl>
                                              <p:pRg st="7" end="7"/>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ipe(down)">
                                      <p:cBhvr>
                                        <p:cTn id="39" dur="500"/>
                                        <p:tgtEl>
                                          <p:spTgt spid="3">
                                            <p:txEl>
                                              <p:pRg st="8" end="8"/>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ipe(down)">
                                      <p:cBhvr>
                                        <p:cTn id="42" dur="500"/>
                                        <p:tgtEl>
                                          <p:spTgt spid="3">
                                            <p:txEl>
                                              <p:pRg st="9" end="9"/>
                                            </p:txEl>
                                          </p:spTgt>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wipe(down)">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ich11_07"/>
          <p:cNvPicPr>
            <a:picLocks noChangeAspect="1" noChangeArrowheads="1"/>
          </p:cNvPicPr>
          <p:nvPr/>
        </p:nvPicPr>
        <p:blipFill>
          <a:blip r:embed="rId3" cstate="print"/>
          <a:srcRect/>
          <a:stretch>
            <a:fillRect/>
          </a:stretch>
        </p:blipFill>
        <p:spPr bwMode="auto">
          <a:xfrm>
            <a:off x="3124200" y="177301"/>
            <a:ext cx="4627562" cy="6400800"/>
          </a:xfrm>
          <a:prstGeom prst="rect">
            <a:avLst/>
          </a:prstGeom>
          <a:noFill/>
          <a:ln w="9525">
            <a:noFill/>
            <a:miter lim="800000"/>
            <a:headEnd/>
            <a:tailEnd/>
          </a:ln>
        </p:spPr>
      </p:pic>
      <p:sp>
        <p:nvSpPr>
          <p:cNvPr id="23555"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
        <p:nvSpPr>
          <p:cNvPr id="2" name="TextBox 1"/>
          <p:cNvSpPr txBox="1"/>
          <p:nvPr/>
        </p:nvSpPr>
        <p:spPr>
          <a:xfrm>
            <a:off x="381000" y="609600"/>
            <a:ext cx="2514600" cy="3970318"/>
          </a:xfrm>
          <a:prstGeom prst="rect">
            <a:avLst/>
          </a:prstGeom>
          <a:noFill/>
        </p:spPr>
        <p:txBody>
          <a:bodyPr wrap="square" rtlCol="0">
            <a:spAutoFit/>
          </a:bodyPr>
          <a:lstStyle/>
          <a:p>
            <a:r>
              <a:rPr lang="en-US" dirty="0" smtClean="0"/>
              <a:t>Martin Luther as Satan tempting Christ (1547)</a:t>
            </a:r>
          </a:p>
          <a:p>
            <a:endParaRPr lang="en-US" dirty="0"/>
          </a:p>
          <a:p>
            <a:r>
              <a:rPr lang="en-US" dirty="0" smtClean="0"/>
              <a:t>Luther is requesting Christ turn a stone into bread; Jesus responds that “man does not live by bread alone.” </a:t>
            </a:r>
          </a:p>
          <a:p>
            <a:endParaRPr lang="en-US" dirty="0"/>
          </a:p>
          <a:p>
            <a:r>
              <a:rPr lang="en-US" dirty="0" smtClean="0"/>
              <a:t>What is the intent/message of this painting?</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685800"/>
          </a:xfrm>
        </p:spPr>
        <p:txBody>
          <a:bodyPr>
            <a:normAutofit fontScale="90000"/>
          </a:bodyPr>
          <a:lstStyle/>
          <a:p>
            <a:r>
              <a:rPr lang="en-US" dirty="0" smtClean="0"/>
              <a:t>Break from Rome</a:t>
            </a:r>
            <a:endParaRPr lang="en-US" dirty="0"/>
          </a:p>
        </p:txBody>
      </p:sp>
      <p:sp>
        <p:nvSpPr>
          <p:cNvPr id="3" name="Content Placeholder 2"/>
          <p:cNvSpPr>
            <a:spLocks noGrp="1"/>
          </p:cNvSpPr>
          <p:nvPr>
            <p:ph idx="1"/>
          </p:nvPr>
        </p:nvSpPr>
        <p:spPr>
          <a:xfrm>
            <a:off x="457200" y="1371600"/>
            <a:ext cx="8229600" cy="5202936"/>
          </a:xfrm>
        </p:spPr>
        <p:txBody>
          <a:bodyPr>
            <a:normAutofit fontScale="92500" lnSpcReduction="10000"/>
          </a:bodyPr>
          <a:lstStyle/>
          <a:p>
            <a:r>
              <a:rPr lang="en-US" dirty="0" smtClean="0"/>
              <a:t>Debate with </a:t>
            </a:r>
            <a:r>
              <a:rPr lang="en-US" dirty="0" smtClean="0"/>
              <a:t>Johannes Eck (July 4</a:t>
            </a:r>
            <a:r>
              <a:rPr lang="en-US" baseline="30000" dirty="0" smtClean="0"/>
              <a:t>th</a:t>
            </a:r>
            <a:r>
              <a:rPr lang="en-US" dirty="0" smtClean="0"/>
              <a:t> – 27</a:t>
            </a:r>
            <a:r>
              <a:rPr lang="en-US" baseline="30000" dirty="0" smtClean="0"/>
              <a:t>th</a:t>
            </a:r>
            <a:r>
              <a:rPr lang="en-US" dirty="0" smtClean="0"/>
              <a:t>, 1519): Luther rejects </a:t>
            </a:r>
            <a:r>
              <a:rPr lang="en-US" dirty="0" smtClean="0"/>
              <a:t>papal authority and councils = </a:t>
            </a:r>
            <a:r>
              <a:rPr lang="en-US" i="1" dirty="0" smtClean="0"/>
              <a:t>De facto</a:t>
            </a:r>
            <a:r>
              <a:rPr lang="en-US" dirty="0" smtClean="0"/>
              <a:t> </a:t>
            </a:r>
            <a:r>
              <a:rPr lang="en-US" dirty="0" smtClean="0"/>
              <a:t>separation from Rome</a:t>
            </a:r>
          </a:p>
          <a:p>
            <a:r>
              <a:rPr lang="en-US" dirty="0" smtClean="0"/>
              <a:t>Three great treatises (1520): Printing press?</a:t>
            </a:r>
          </a:p>
          <a:p>
            <a:pPr lvl="1"/>
            <a:r>
              <a:rPr lang="en-US" dirty="0" smtClean="0"/>
              <a:t>Luther the first mass propagandist</a:t>
            </a:r>
          </a:p>
          <a:p>
            <a:pPr lvl="1"/>
            <a:r>
              <a:rPr lang="en-US" i="1" dirty="0" smtClean="0"/>
              <a:t>Address to the German Nobility</a:t>
            </a:r>
          </a:p>
          <a:p>
            <a:pPr lvl="2"/>
            <a:r>
              <a:rPr lang="en-US" dirty="0" smtClean="0"/>
              <a:t>German rulers to reform church, ban celibacy, masses for dead, religious orders</a:t>
            </a:r>
          </a:p>
          <a:p>
            <a:pPr lvl="2"/>
            <a:r>
              <a:rPr lang="en-US" dirty="0" smtClean="0"/>
              <a:t>“German money…is flying over the Alps" </a:t>
            </a:r>
          </a:p>
          <a:p>
            <a:pPr lvl="1"/>
            <a:r>
              <a:rPr lang="en-US" i="1" dirty="0" smtClean="0"/>
              <a:t>On the Babylonian Captivity of the Church</a:t>
            </a:r>
            <a:endParaRPr lang="en-US" dirty="0" smtClean="0"/>
          </a:p>
          <a:p>
            <a:pPr lvl="2"/>
            <a:r>
              <a:rPr lang="en-US" dirty="0" smtClean="0"/>
              <a:t>Abolish denial of communion in both kinds</a:t>
            </a:r>
          </a:p>
          <a:p>
            <a:pPr lvl="2"/>
            <a:r>
              <a:rPr lang="en-US" dirty="0" smtClean="0"/>
              <a:t>Only baptism and Eucharist valid sacraments</a:t>
            </a:r>
          </a:p>
          <a:p>
            <a:pPr lvl="1"/>
            <a:r>
              <a:rPr lang="en-US" i="1" dirty="0" smtClean="0"/>
              <a:t>On the Freedom of the Christian Man</a:t>
            </a:r>
          </a:p>
          <a:p>
            <a:pPr lvl="2"/>
            <a:r>
              <a:rPr lang="en-US" dirty="0" smtClean="0"/>
              <a:t>Salvation depends on faith &amp; grace</a:t>
            </a:r>
          </a:p>
          <a:p>
            <a:pPr lvl="2"/>
            <a:r>
              <a:rPr lang="en-US" dirty="0" smtClean="0"/>
              <a:t>No need to do good works</a:t>
            </a:r>
          </a:p>
          <a:p>
            <a:pPr lvl="1"/>
            <a:r>
              <a:rPr lang="en-US" dirty="0" smtClean="0"/>
              <a:t>“The pope should stand up like the stinking sinner he is!”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down)">
                                      <p:cBhvr>
                                        <p:cTn id="33" dur="500"/>
                                        <p:tgtEl>
                                          <p:spTgt spid="3">
                                            <p:txEl>
                                              <p:pRg st="8" end="8"/>
                                            </p:txEl>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wipe(down)">
                                      <p:cBhvr>
                                        <p:cTn id="36" dur="500"/>
                                        <p:tgtEl>
                                          <p:spTgt spid="3">
                                            <p:txEl>
                                              <p:pRg st="9" end="9"/>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wipe(down)">
                                      <p:cBhvr>
                                        <p:cTn id="39" dur="500"/>
                                        <p:tgtEl>
                                          <p:spTgt spid="3">
                                            <p:txEl>
                                              <p:pRg st="10" end="10"/>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wipe(down)">
                                      <p:cBhvr>
                                        <p:cTn id="42" dur="500"/>
                                        <p:tgtEl>
                                          <p:spTgt spid="3">
                                            <p:txEl>
                                              <p:pRg st="11" end="11"/>
                                            </p:txEl>
                                          </p:spTgt>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Effect transition="in" filter="wipe(down)">
                                      <p:cBhvr>
                                        <p:cTn id="45"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dirty="0" smtClean="0"/>
              <a:t>Rome strikes back &amp; Luther’s response</a:t>
            </a:r>
            <a:endParaRPr lang="en-US" dirty="0"/>
          </a:p>
        </p:txBody>
      </p:sp>
      <p:sp>
        <p:nvSpPr>
          <p:cNvPr id="3" name="Content Placeholder 2"/>
          <p:cNvSpPr>
            <a:spLocks noGrp="1"/>
          </p:cNvSpPr>
          <p:nvPr>
            <p:ph idx="1"/>
          </p:nvPr>
        </p:nvSpPr>
        <p:spPr>
          <a:xfrm>
            <a:off x="685800" y="1524000"/>
            <a:ext cx="7772400" cy="4953000"/>
          </a:xfrm>
        </p:spPr>
        <p:txBody>
          <a:bodyPr>
            <a:normAutofit fontScale="85000" lnSpcReduction="20000"/>
          </a:bodyPr>
          <a:lstStyle/>
          <a:p>
            <a:r>
              <a:rPr lang="en-US" dirty="0" smtClean="0"/>
              <a:t>Rome condemns 41 theses (1520), then Leo X excommunicates Luther (1521)</a:t>
            </a:r>
          </a:p>
          <a:p>
            <a:r>
              <a:rPr lang="en-US" dirty="0" smtClean="0"/>
              <a:t>Leo X calls Luther before Diet of Worms; problem?</a:t>
            </a:r>
          </a:p>
          <a:p>
            <a:r>
              <a:rPr lang="en-US" dirty="0" smtClean="0"/>
              <a:t>Diet of Worms (1521)</a:t>
            </a:r>
          </a:p>
          <a:p>
            <a:pPr lvl="1"/>
            <a:r>
              <a:rPr lang="en-US" dirty="0" smtClean="0"/>
              <a:t>“Long live Luther!” “Death to the Pope!” </a:t>
            </a:r>
          </a:p>
          <a:p>
            <a:pPr lvl="1"/>
            <a:r>
              <a:rPr lang="en-US" dirty="0" smtClean="0"/>
              <a:t>Luther refuses to recant</a:t>
            </a:r>
          </a:p>
          <a:p>
            <a:pPr lvl="1"/>
            <a:r>
              <a:rPr lang="en-US" dirty="0" smtClean="0"/>
              <a:t>Charles V presides </a:t>
            </a:r>
            <a:r>
              <a:rPr lang="en-US" i="1" dirty="0" smtClean="0"/>
              <a:t>(“</a:t>
            </a:r>
            <a:r>
              <a:rPr lang="en-US" i="1" dirty="0" err="1" smtClean="0"/>
              <a:t>Bist</a:t>
            </a:r>
            <a:r>
              <a:rPr lang="en-US" i="1" dirty="0" smtClean="0"/>
              <a:t> du </a:t>
            </a:r>
            <a:r>
              <a:rPr lang="en-US" i="1" dirty="0" err="1" smtClean="0"/>
              <a:t>allein</a:t>
            </a:r>
            <a:r>
              <a:rPr lang="en-US" i="1" dirty="0" smtClean="0"/>
              <a:t> Klug</a:t>
            </a:r>
            <a:r>
              <a:rPr lang="en-US" i="1" dirty="0" smtClean="0"/>
              <a:t>?”- “Are you the only King?”)</a:t>
            </a:r>
            <a:endParaRPr lang="en-US" i="1" dirty="0" smtClean="0"/>
          </a:p>
          <a:p>
            <a:pPr lvl="1"/>
            <a:r>
              <a:rPr lang="en-US" dirty="0" smtClean="0"/>
              <a:t>Imperial ban = Outlaw</a:t>
            </a:r>
          </a:p>
          <a:p>
            <a:pPr lvl="1"/>
            <a:r>
              <a:rPr lang="en-US" dirty="0" smtClean="0"/>
              <a:t>Safe conduct honored, returns to Saxony</a:t>
            </a:r>
          </a:p>
          <a:p>
            <a:pPr lvl="1"/>
            <a:r>
              <a:rPr lang="en-US" b="1" dirty="0" smtClean="0"/>
              <a:t>Elector Frederick III protects Luther; why?  </a:t>
            </a:r>
            <a:r>
              <a:rPr lang="en-US" b="1" dirty="0" smtClean="0"/>
              <a:t>He’s sympathetic!</a:t>
            </a:r>
            <a:endParaRPr lang="en-US" b="1" dirty="0" smtClean="0"/>
          </a:p>
          <a:p>
            <a:r>
              <a:rPr lang="en-US" dirty="0" smtClean="0"/>
              <a:t>Colloquy of Marburg (1529): Negotiations, but no agreement with Rome—Disagreement with Zwingli</a:t>
            </a:r>
          </a:p>
          <a:p>
            <a:r>
              <a:rPr lang="en-US" dirty="0" smtClean="0"/>
              <a:t>Luther marries (1524): Former nun, </a:t>
            </a:r>
            <a:r>
              <a:rPr lang="en-US" dirty="0" err="1" smtClean="0"/>
              <a:t>Katerina</a:t>
            </a:r>
            <a:r>
              <a:rPr lang="en-US" dirty="0" smtClean="0"/>
              <a:t> von Bora</a:t>
            </a:r>
          </a:p>
          <a:p>
            <a:r>
              <a:rPr lang="en-US" dirty="0" smtClean="0"/>
              <a:t>Luther translates Bible into German</a:t>
            </a:r>
          </a:p>
          <a:p>
            <a:pPr lvl="1"/>
            <a:r>
              <a:rPr lang="en-US" dirty="0" smtClean="0"/>
              <a:t>Lesser &amp; Greater Catechisms</a:t>
            </a:r>
          </a:p>
          <a:p>
            <a:pPr lvl="1"/>
            <a:r>
              <a:rPr lang="en-US" dirty="0" smtClean="0"/>
              <a:t>Treatises, Biblical commentaries, Hymns (“A Mighty Fortress is our God”)</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ipe(down)">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wipe(down)">
                                      <p:cBhvr>
                                        <p:cTn id="45" dur="500"/>
                                        <p:tgtEl>
                                          <p:spTgt spid="3">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wipe(down)">
                                      <p:cBhvr>
                                        <p:cTn id="50" dur="500"/>
                                        <p:tgtEl>
                                          <p:spTgt spid="3">
                                            <p:txEl>
                                              <p:pRg st="11" end="11"/>
                                            </p:txEl>
                                          </p:spTgt>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Effect transition="in" filter="wipe(down)">
                                      <p:cBhvr>
                                        <p:cTn id="53" dur="500"/>
                                        <p:tgtEl>
                                          <p:spTgt spid="3">
                                            <p:txEl>
                                              <p:pRg st="12" end="12"/>
                                            </p:txEl>
                                          </p:spTgt>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3">
                                            <p:txEl>
                                              <p:pRg st="13" end="13"/>
                                            </p:txEl>
                                          </p:spTgt>
                                        </p:tgtEl>
                                        <p:attrNameLst>
                                          <p:attrName>style.visibility</p:attrName>
                                        </p:attrNameLst>
                                      </p:cBhvr>
                                      <p:to>
                                        <p:strVal val="visible"/>
                                      </p:to>
                                    </p:set>
                                    <p:animEffect transition="in" filter="wipe(down)">
                                      <p:cBhvr>
                                        <p:cTn id="56"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mch11_01"/>
          <p:cNvPicPr>
            <a:picLocks noChangeAspect="1" noChangeArrowheads="1"/>
          </p:cNvPicPr>
          <p:nvPr/>
        </p:nvPicPr>
        <p:blipFill>
          <a:blip r:embed="rId3" cstate="print"/>
          <a:srcRect/>
          <a:stretch>
            <a:fillRect/>
          </a:stretch>
        </p:blipFill>
        <p:spPr bwMode="auto">
          <a:xfrm>
            <a:off x="0" y="304800"/>
            <a:ext cx="9173738" cy="655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57200" y="304800"/>
            <a:ext cx="7772400" cy="1143000"/>
          </a:xfrm>
        </p:spPr>
        <p:txBody>
          <a:bodyPr/>
          <a:lstStyle/>
          <a:p>
            <a:pPr eaLnBrk="1" hangingPunct="1"/>
            <a:r>
              <a:rPr lang="en-US" dirty="0" smtClean="0">
                <a:ea typeface="ＭＳ Ｐゴシック" pitchFamily="1" charset="-128"/>
              </a:rPr>
              <a:t>Spread of the Reformation</a:t>
            </a:r>
          </a:p>
        </p:txBody>
      </p:sp>
      <p:sp>
        <p:nvSpPr>
          <p:cNvPr id="18435" name="Rectangle 5"/>
          <p:cNvSpPr>
            <a:spLocks noGrp="1" noChangeArrowheads="1"/>
          </p:cNvSpPr>
          <p:nvPr>
            <p:ph idx="1"/>
          </p:nvPr>
        </p:nvSpPr>
        <p:spPr>
          <a:xfrm>
            <a:off x="279677" y="1371600"/>
            <a:ext cx="7769225" cy="5029200"/>
          </a:xfrm>
        </p:spPr>
        <p:txBody>
          <a:bodyPr/>
          <a:lstStyle/>
          <a:p>
            <a:pPr lvl="1" eaLnBrk="1" hangingPunct="1">
              <a:lnSpc>
                <a:spcPct val="90000"/>
              </a:lnSpc>
            </a:pPr>
            <a:r>
              <a:rPr lang="en-US" dirty="0" smtClean="0">
                <a:ea typeface="ＭＳ Ｐゴシック" pitchFamily="1" charset="-128"/>
              </a:rPr>
              <a:t>Emperor distracted by wars with French and Turks.</a:t>
            </a:r>
          </a:p>
          <a:p>
            <a:pPr lvl="2" eaLnBrk="1" hangingPunct="1">
              <a:lnSpc>
                <a:spcPct val="90000"/>
              </a:lnSpc>
            </a:pPr>
            <a:r>
              <a:rPr lang="en-US" dirty="0" smtClean="0">
                <a:ea typeface="ＭＳ Ｐゴシック" pitchFamily="1" charset="-128"/>
              </a:rPr>
              <a:t>Permitted each local prince to enforce ban as he saw fit, giving each religious authority in own domain.</a:t>
            </a:r>
          </a:p>
          <a:p>
            <a:pPr lvl="1" eaLnBrk="1" hangingPunct="1">
              <a:lnSpc>
                <a:spcPct val="90000"/>
              </a:lnSpc>
            </a:pPr>
            <a:r>
              <a:rPr lang="en-US" dirty="0" smtClean="0">
                <a:ea typeface="ＭＳ Ｐゴシック" pitchFamily="1" charset="-128"/>
              </a:rPr>
              <a:t>In many cities, princes enact religious reforms,  welcomed Lutheran preachers.</a:t>
            </a:r>
          </a:p>
          <a:p>
            <a:pPr lvl="2" eaLnBrk="1" hangingPunct="1">
              <a:lnSpc>
                <a:spcPct val="90000"/>
              </a:lnSpc>
            </a:pPr>
            <a:r>
              <a:rPr lang="en-US" dirty="0" smtClean="0">
                <a:ea typeface="ＭＳ Ｐゴシック" pitchFamily="1" charset="-128"/>
              </a:rPr>
              <a:t>The Elector of Saxony and the prince of </a:t>
            </a:r>
            <a:r>
              <a:rPr lang="en-US" dirty="0" err="1" smtClean="0">
                <a:ea typeface="ＭＳ Ｐゴシック" pitchFamily="1" charset="-128"/>
              </a:rPr>
              <a:t>Hesse</a:t>
            </a:r>
            <a:r>
              <a:rPr lang="en-US" dirty="0" smtClean="0">
                <a:ea typeface="ＭＳ Ｐゴシック" pitchFamily="1" charset="-128"/>
              </a:rPr>
              <a:t> both instated Protestantism in their lands.</a:t>
            </a:r>
          </a:p>
          <a:p>
            <a:pPr lvl="2" eaLnBrk="1" hangingPunct="1">
              <a:lnSpc>
                <a:spcPct val="90000"/>
              </a:lnSpc>
            </a:pPr>
            <a:r>
              <a:rPr lang="en-US" dirty="0" smtClean="0">
                <a:ea typeface="ＭＳ Ｐゴシック" pitchFamily="1" charset="-128"/>
              </a:rPr>
              <a:t>By the 1530s German Protestant lands formed the </a:t>
            </a:r>
            <a:r>
              <a:rPr lang="en-US" dirty="0" err="1" smtClean="0">
                <a:ea typeface="ＭＳ Ｐゴシック" pitchFamily="1" charset="-128"/>
              </a:rPr>
              <a:t>Schmaldkaldic</a:t>
            </a:r>
            <a:r>
              <a:rPr lang="en-US" dirty="0" smtClean="0">
                <a:ea typeface="ＭＳ Ｐゴシック" pitchFamily="1" charset="-128"/>
              </a:rPr>
              <a:t> League and prepared for war with the emperor.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anim calcmode="lin" valueType="num">
                                      <p:cBhvr additive="base">
                                        <p:cTn id="11"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843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anim calcmode="lin" valueType="num">
                                      <p:cBhvr additive="base">
                                        <p:cTn id="15" dur="5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843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anim calcmode="lin" valueType="num">
                                      <p:cBhvr additive="base">
                                        <p:cTn id="19"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435">
                                            <p:txEl>
                                              <p:pRg st="4" end="4"/>
                                            </p:txEl>
                                          </p:spTgt>
                                        </p:tgtEl>
                                        <p:attrNameLst>
                                          <p:attrName>style.visibility</p:attrName>
                                        </p:attrNameLst>
                                      </p:cBhvr>
                                      <p:to>
                                        <p:strVal val="visible"/>
                                      </p:to>
                                    </p:set>
                                    <p:anim calcmode="lin" valueType="num">
                                      <p:cBhvr additive="base">
                                        <p:cTn id="23" dur="5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843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762000"/>
          </a:xfrm>
        </p:spPr>
        <p:txBody>
          <a:bodyPr/>
          <a:lstStyle/>
          <a:p>
            <a:r>
              <a:rPr lang="en-US" dirty="0" smtClean="0"/>
              <a:t>Protestantism develops</a:t>
            </a:r>
            <a:endParaRPr lang="en-US" dirty="0"/>
          </a:p>
        </p:txBody>
      </p:sp>
      <p:sp>
        <p:nvSpPr>
          <p:cNvPr id="3" name="Content Placeholder 2"/>
          <p:cNvSpPr>
            <a:spLocks noGrp="1"/>
          </p:cNvSpPr>
          <p:nvPr>
            <p:ph idx="1"/>
          </p:nvPr>
        </p:nvSpPr>
        <p:spPr>
          <a:xfrm>
            <a:off x="457200" y="1295400"/>
            <a:ext cx="8229600" cy="5279136"/>
          </a:xfrm>
        </p:spPr>
        <p:txBody>
          <a:bodyPr>
            <a:normAutofit/>
          </a:bodyPr>
          <a:lstStyle/>
          <a:p>
            <a:r>
              <a:rPr lang="en-US" dirty="0" smtClean="0"/>
              <a:t>Luther’s “Three Alones”: Sets standards for all Protestantism</a:t>
            </a:r>
          </a:p>
          <a:p>
            <a:pPr marL="925830" lvl="1" indent="-514350">
              <a:buFont typeface="+mj-lt"/>
              <a:buAutoNum type="arabicPeriod"/>
            </a:pPr>
            <a:r>
              <a:rPr lang="en-US" dirty="0" smtClean="0"/>
              <a:t>By faith alone (</a:t>
            </a:r>
            <a:r>
              <a:rPr lang="en-US" i="1" dirty="0" smtClean="0"/>
              <a:t>sola fide)</a:t>
            </a:r>
            <a:endParaRPr lang="en-US" dirty="0" smtClean="0"/>
          </a:p>
          <a:p>
            <a:pPr marL="1191006" lvl="2" indent="-514350"/>
            <a:r>
              <a:rPr lang="en-US" dirty="0" smtClean="0"/>
              <a:t>Faith free, mysterious, unmerited—No free will</a:t>
            </a:r>
          </a:p>
          <a:p>
            <a:pPr marL="925830" lvl="1" indent="-514350">
              <a:buFont typeface="+mj-lt"/>
              <a:buAutoNum type="arabicPeriod"/>
            </a:pPr>
            <a:r>
              <a:rPr lang="en-US" dirty="0" smtClean="0"/>
              <a:t>By grace alone (</a:t>
            </a:r>
            <a:r>
              <a:rPr lang="en-US" i="1" dirty="0" smtClean="0"/>
              <a:t>sola gratia)</a:t>
            </a:r>
            <a:endParaRPr lang="en-US" dirty="0" smtClean="0"/>
          </a:p>
          <a:p>
            <a:pPr marL="1191006" lvl="2" indent="-514350"/>
            <a:r>
              <a:rPr lang="en-US" dirty="0" smtClean="0"/>
              <a:t>God’s grace free gift, wholly outside of man’s control</a:t>
            </a:r>
          </a:p>
          <a:p>
            <a:pPr marL="925830" lvl="1" indent="-514350">
              <a:buFont typeface="+mj-lt"/>
              <a:buAutoNum type="arabicPeriod"/>
            </a:pPr>
            <a:r>
              <a:rPr lang="en-US" dirty="0" smtClean="0"/>
              <a:t>By Scripture alone (</a:t>
            </a:r>
            <a:r>
              <a:rPr lang="en-US" i="1" dirty="0" smtClean="0"/>
              <a:t>sola scriptura)</a:t>
            </a:r>
            <a:endParaRPr lang="en-US" dirty="0" smtClean="0"/>
          </a:p>
          <a:p>
            <a:pPr marL="1191006" lvl="2" indent="-514350"/>
            <a:r>
              <a:rPr lang="en-US" dirty="0" smtClean="0"/>
              <a:t>Bible the single source of authority in religious matters</a:t>
            </a:r>
          </a:p>
          <a:p>
            <a:pPr marL="633222" indent="-514350"/>
            <a:r>
              <a:rPr lang="en-US" dirty="0" smtClean="0"/>
              <a:t>Sacraments shrink from seven to two (Communion/Eucharist and Baptism)</a:t>
            </a:r>
          </a:p>
          <a:p>
            <a:pPr marL="633222" indent="-514350"/>
            <a:r>
              <a:rPr lang="en-US" dirty="0" smtClean="0"/>
              <a:t>Lutheranism spreads through northern Germany to Scandinavia, the Baltic countries; influenced England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533400" y="685800"/>
            <a:ext cx="8229600" cy="1066800"/>
          </a:xfrm>
        </p:spPr>
        <p:txBody>
          <a:bodyPr/>
          <a:lstStyle/>
          <a:p>
            <a:pPr eaLnBrk="1" hangingPunct="1"/>
            <a:r>
              <a:rPr lang="en-US" dirty="0" smtClean="0">
                <a:ea typeface="ＭＳ Ｐゴシック" pitchFamily="1" charset="-128"/>
              </a:rPr>
              <a:t>Peasants’ Revolt, 1525-25</a:t>
            </a:r>
          </a:p>
        </p:txBody>
      </p:sp>
      <p:sp>
        <p:nvSpPr>
          <p:cNvPr id="20483" name="Rectangle 5"/>
          <p:cNvSpPr>
            <a:spLocks noGrp="1" noChangeArrowheads="1"/>
          </p:cNvSpPr>
          <p:nvPr>
            <p:ph idx="1"/>
          </p:nvPr>
        </p:nvSpPr>
        <p:spPr>
          <a:xfrm>
            <a:off x="457200" y="1524000"/>
            <a:ext cx="8229600" cy="5105400"/>
          </a:xfrm>
        </p:spPr>
        <p:txBody>
          <a:bodyPr>
            <a:normAutofit fontScale="92500" lnSpcReduction="20000"/>
          </a:bodyPr>
          <a:lstStyle/>
          <a:p>
            <a:pPr eaLnBrk="1" hangingPunct="1">
              <a:lnSpc>
                <a:spcPct val="90000"/>
              </a:lnSpc>
            </a:pPr>
            <a:r>
              <a:rPr lang="en-US" sz="2800" dirty="0" smtClean="0">
                <a:ea typeface="ＭＳ Ｐゴシック" pitchFamily="1" charset="-128"/>
              </a:rPr>
              <a:t>Peasants saw Luther as ally</a:t>
            </a:r>
          </a:p>
          <a:p>
            <a:pPr lvl="1">
              <a:lnSpc>
                <a:spcPct val="90000"/>
              </a:lnSpc>
            </a:pPr>
            <a:r>
              <a:rPr lang="en-US" sz="2600" dirty="0" smtClean="0">
                <a:ea typeface="ＭＳ Ｐゴシック" pitchFamily="1" charset="-128"/>
              </a:rPr>
              <a:t>Mistook fight for religious freedom for that of political freedom</a:t>
            </a:r>
          </a:p>
          <a:p>
            <a:pPr lvl="1">
              <a:lnSpc>
                <a:spcPct val="90000"/>
              </a:lnSpc>
            </a:pPr>
            <a:r>
              <a:rPr lang="en-US" sz="2600" dirty="0" smtClean="0">
                <a:ea typeface="ＭＳ Ｐゴシック" pitchFamily="1" charset="-128"/>
              </a:rPr>
              <a:t>Asked for support in demands to end serfdom and other economic reforms.</a:t>
            </a:r>
          </a:p>
          <a:p>
            <a:pPr eaLnBrk="1" hangingPunct="1">
              <a:lnSpc>
                <a:spcPct val="90000"/>
              </a:lnSpc>
            </a:pPr>
            <a:r>
              <a:rPr lang="en-US" sz="2800" dirty="0" smtClean="0">
                <a:ea typeface="ＭＳ Ｐゴシック" pitchFamily="1" charset="-128"/>
              </a:rPr>
              <a:t>Luther initially had sympathy </a:t>
            </a:r>
          </a:p>
          <a:p>
            <a:pPr lvl="1">
              <a:lnSpc>
                <a:spcPct val="90000"/>
              </a:lnSpc>
            </a:pPr>
            <a:r>
              <a:rPr lang="en-US" sz="2600" dirty="0" smtClean="0">
                <a:ea typeface="ＭＳ Ｐゴシック" pitchFamily="1" charset="-128"/>
              </a:rPr>
              <a:t>When his name used in their revolt he called them “un-Christian.”</a:t>
            </a:r>
          </a:p>
          <a:p>
            <a:pPr lvl="1" eaLnBrk="1" hangingPunct="1">
              <a:lnSpc>
                <a:spcPct val="90000"/>
              </a:lnSpc>
            </a:pPr>
            <a:r>
              <a:rPr lang="en-US" sz="2400" dirty="0" smtClean="0">
                <a:ea typeface="ＭＳ Ｐゴシック" pitchFamily="1" charset="-128"/>
              </a:rPr>
              <a:t>Luther: Freedom of Christianity lay in inner spiritual release, not revolutionary politics.</a:t>
            </a:r>
          </a:p>
          <a:p>
            <a:pPr eaLnBrk="1" hangingPunct="1">
              <a:lnSpc>
                <a:spcPct val="90000"/>
              </a:lnSpc>
            </a:pPr>
            <a:r>
              <a:rPr lang="en-US" sz="2800" dirty="0" smtClean="0">
                <a:ea typeface="ＭＳ Ｐゴシック" pitchFamily="1" charset="-128"/>
              </a:rPr>
              <a:t>Revolt crushed, killing tens of thousands of peasants.</a:t>
            </a:r>
          </a:p>
          <a:p>
            <a:pPr eaLnBrk="1" hangingPunct="1">
              <a:lnSpc>
                <a:spcPct val="90000"/>
              </a:lnSpc>
            </a:pPr>
            <a:r>
              <a:rPr lang="en-US" dirty="0" smtClean="0">
                <a:ea typeface="ＭＳ Ｐゴシック" pitchFamily="1" charset="-128"/>
              </a:rPr>
              <a:t>Luther encourages the killing and elimination </a:t>
            </a:r>
          </a:p>
          <a:p>
            <a:pPr eaLnBrk="1" hangingPunct="1">
              <a:lnSpc>
                <a:spcPct val="90000"/>
              </a:lnSpc>
            </a:pPr>
            <a:r>
              <a:rPr lang="en-US" sz="2800" dirty="0" smtClean="0">
                <a:ea typeface="ＭＳ Ｐゴシック" pitchFamily="1" charset="-128"/>
              </a:rPr>
              <a:t>Later, encourages anti-Semitism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anim calcmode="lin" valueType="num">
                                      <p:cBhvr additive="base">
                                        <p:cTn id="11"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48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anim calcmode="lin" valueType="num">
                                      <p:cBhvr additive="base">
                                        <p:cTn id="15"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0483">
                                            <p:txEl>
                                              <p:pRg st="3" end="3"/>
                                            </p:txEl>
                                          </p:spTgt>
                                        </p:tgtEl>
                                        <p:attrNameLst>
                                          <p:attrName>style.visibility</p:attrName>
                                        </p:attrNameLst>
                                      </p:cBhvr>
                                      <p:to>
                                        <p:strVal val="visible"/>
                                      </p:to>
                                    </p:set>
                                    <p:anim calcmode="lin" valueType="num">
                                      <p:cBhvr additive="base">
                                        <p:cTn id="21"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048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0483">
                                            <p:txEl>
                                              <p:pRg st="4" end="4"/>
                                            </p:txEl>
                                          </p:spTgt>
                                        </p:tgtEl>
                                        <p:attrNameLst>
                                          <p:attrName>style.visibility</p:attrName>
                                        </p:attrNameLst>
                                      </p:cBhvr>
                                      <p:to>
                                        <p:strVal val="visible"/>
                                      </p:to>
                                    </p:set>
                                    <p:anim calcmode="lin" valueType="num">
                                      <p:cBhvr additive="base">
                                        <p:cTn id="25" dur="5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0483">
                                            <p:txEl>
                                              <p:pRg st="5" end="5"/>
                                            </p:txEl>
                                          </p:spTgt>
                                        </p:tgtEl>
                                        <p:attrNameLst>
                                          <p:attrName>style.visibility</p:attrName>
                                        </p:attrNameLst>
                                      </p:cBhvr>
                                      <p:to>
                                        <p:strVal val="visible"/>
                                      </p:to>
                                    </p:set>
                                    <p:anim calcmode="lin" valueType="num">
                                      <p:cBhvr additive="base">
                                        <p:cTn id="29" dur="5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04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0483">
                                            <p:txEl>
                                              <p:pRg st="6" end="6"/>
                                            </p:txEl>
                                          </p:spTgt>
                                        </p:tgtEl>
                                        <p:attrNameLst>
                                          <p:attrName>style.visibility</p:attrName>
                                        </p:attrNameLst>
                                      </p:cBhvr>
                                      <p:to>
                                        <p:strVal val="visible"/>
                                      </p:to>
                                    </p:set>
                                    <p:anim calcmode="lin" valueType="num">
                                      <p:cBhvr additive="base">
                                        <p:cTn id="35" dur="500" fill="hold"/>
                                        <p:tgtEl>
                                          <p:spTgt spid="2048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048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0483">
                                            <p:txEl>
                                              <p:pRg st="7" end="7"/>
                                            </p:txEl>
                                          </p:spTgt>
                                        </p:tgtEl>
                                        <p:attrNameLst>
                                          <p:attrName>style.visibility</p:attrName>
                                        </p:attrNameLst>
                                      </p:cBhvr>
                                      <p:to>
                                        <p:strVal val="visible"/>
                                      </p:to>
                                    </p:set>
                                    <p:anim calcmode="lin" valueType="num">
                                      <p:cBhvr additive="base">
                                        <p:cTn id="41" dur="500" fill="hold"/>
                                        <p:tgtEl>
                                          <p:spTgt spid="2048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048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0483">
                                            <p:txEl>
                                              <p:pRg st="8" end="8"/>
                                            </p:txEl>
                                          </p:spTgt>
                                        </p:tgtEl>
                                        <p:attrNameLst>
                                          <p:attrName>style.visibility</p:attrName>
                                        </p:attrNameLst>
                                      </p:cBhvr>
                                      <p:to>
                                        <p:strVal val="visible"/>
                                      </p:to>
                                    </p:set>
                                    <p:anim calcmode="lin" valueType="num">
                                      <p:cBhvr additive="base">
                                        <p:cTn id="47" dur="500" fill="hold"/>
                                        <p:tgtEl>
                                          <p:spTgt spid="2048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048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pic>
        <p:nvPicPr>
          <p:cNvPr id="19459" name="Picture 4"/>
          <p:cNvPicPr>
            <a:picLocks noChangeAspect="1" noChangeArrowheads="1"/>
          </p:cNvPicPr>
          <p:nvPr/>
        </p:nvPicPr>
        <p:blipFill>
          <a:blip r:embed="rId3" cstate="print"/>
          <a:srcRect/>
          <a:stretch>
            <a:fillRect/>
          </a:stretch>
        </p:blipFill>
        <p:spPr bwMode="auto">
          <a:xfrm>
            <a:off x="2057400" y="215900"/>
            <a:ext cx="5803900" cy="64262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8229600" cy="1066800"/>
          </a:xfrm>
        </p:spPr>
        <p:txBody>
          <a:bodyPr/>
          <a:lstStyle/>
          <a:p>
            <a:r>
              <a:rPr lang="en-US" dirty="0" smtClean="0"/>
              <a:t>Why was Luther successful?</a:t>
            </a:r>
            <a:endParaRPr lang="en-US" dirty="0"/>
          </a:p>
        </p:txBody>
      </p:sp>
      <p:sp>
        <p:nvSpPr>
          <p:cNvPr id="3" name="Content Placeholder 2"/>
          <p:cNvSpPr>
            <a:spLocks noGrp="1"/>
          </p:cNvSpPr>
          <p:nvPr>
            <p:ph idx="1"/>
          </p:nvPr>
        </p:nvSpPr>
        <p:spPr>
          <a:xfrm>
            <a:off x="457200" y="1600200"/>
            <a:ext cx="8229600" cy="4974336"/>
          </a:xfrm>
        </p:spPr>
        <p:txBody>
          <a:bodyPr>
            <a:normAutofit/>
          </a:bodyPr>
          <a:lstStyle/>
          <a:p>
            <a:r>
              <a:rPr lang="en-US" dirty="0" smtClean="0"/>
              <a:t>Hus and Wycliffe had anticipated many of his teachings</a:t>
            </a:r>
          </a:p>
          <a:p>
            <a:r>
              <a:rPr lang="en-US" dirty="0" smtClean="0"/>
              <a:t>Very much in-step with modern intellectual teachings on the Church and need for reform (Erasmus, others, stay with Rome.)</a:t>
            </a:r>
          </a:p>
          <a:p>
            <a:r>
              <a:rPr lang="en-US" dirty="0" smtClean="0"/>
              <a:t>Luther offered more comprehensive alternative to Catholicism</a:t>
            </a:r>
          </a:p>
          <a:p>
            <a:r>
              <a:rPr lang="en-US" dirty="0" smtClean="0"/>
              <a:t>German translations</a:t>
            </a:r>
          </a:p>
          <a:p>
            <a:r>
              <a:rPr lang="en-US" dirty="0" smtClean="0"/>
              <a:t>Printing!!!</a:t>
            </a:r>
          </a:p>
          <a:p>
            <a:r>
              <a:rPr lang="en-US" dirty="0" smtClean="0"/>
              <a:t>Forceful, gifted writer</a:t>
            </a:r>
          </a:p>
          <a:p>
            <a:r>
              <a:rPr lang="en-US" dirty="0" smtClean="0"/>
              <a:t>Politically protected: Elector of Saxony; HRE cannot afford to suppress him…why?</a:t>
            </a:r>
            <a:endParaRPr lang="en-US" dirty="0"/>
          </a:p>
        </p:txBody>
      </p:sp>
      <p:sp>
        <p:nvSpPr>
          <p:cNvPr id="4" name="TextBox 3"/>
          <p:cNvSpPr txBox="1"/>
          <p:nvPr/>
        </p:nvSpPr>
        <p:spPr>
          <a:xfrm>
            <a:off x="152400" y="6477000"/>
            <a:ext cx="1219200" cy="381000"/>
          </a:xfrm>
          <a:prstGeom prst="rect">
            <a:avLst/>
          </a:prstGeom>
          <a:noFill/>
        </p:spPr>
        <p:txBody>
          <a:bodyPr wrap="square" rtlCol="0">
            <a:spAutoFit/>
          </a:bodyPr>
          <a:lstStyle/>
          <a:p>
            <a:r>
              <a:rPr lang="en-US" dirty="0" smtClean="0"/>
              <a:t>Stop</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1066800" y="152400"/>
            <a:ext cx="7772400" cy="1143000"/>
          </a:xfrm>
        </p:spPr>
        <p:txBody>
          <a:bodyPr/>
          <a:lstStyle/>
          <a:p>
            <a:pPr eaLnBrk="1" hangingPunct="1"/>
            <a:r>
              <a:rPr lang="en-US" smtClean="0">
                <a:ea typeface="ＭＳ Ｐゴシック" pitchFamily="1" charset="-128"/>
              </a:rPr>
              <a:t>The Swiss Reformation</a:t>
            </a:r>
          </a:p>
        </p:txBody>
      </p:sp>
      <p:sp>
        <p:nvSpPr>
          <p:cNvPr id="22531" name="Rectangle 5"/>
          <p:cNvSpPr>
            <a:spLocks noGrp="1" noChangeArrowheads="1"/>
          </p:cNvSpPr>
          <p:nvPr>
            <p:ph idx="1"/>
          </p:nvPr>
        </p:nvSpPr>
        <p:spPr>
          <a:xfrm>
            <a:off x="457200" y="1143000"/>
            <a:ext cx="8374063" cy="5715000"/>
          </a:xfrm>
        </p:spPr>
        <p:txBody>
          <a:bodyPr>
            <a:normAutofit fontScale="92500" lnSpcReduction="20000"/>
          </a:bodyPr>
          <a:lstStyle/>
          <a:p>
            <a:pPr eaLnBrk="1" hangingPunct="1">
              <a:lnSpc>
                <a:spcPct val="90000"/>
              </a:lnSpc>
            </a:pPr>
            <a:r>
              <a:rPr lang="en-US" sz="2400" dirty="0" smtClean="0">
                <a:ea typeface="ＭＳ Ｐゴシック" pitchFamily="1" charset="-128"/>
              </a:rPr>
              <a:t>Ulrich Zwingli (1484-1531)</a:t>
            </a:r>
          </a:p>
          <a:p>
            <a:pPr lvl="1" eaLnBrk="1" hangingPunct="1">
              <a:lnSpc>
                <a:spcPct val="90000"/>
              </a:lnSpc>
            </a:pPr>
            <a:r>
              <a:rPr lang="en-US" sz="2000" dirty="0" smtClean="0">
                <a:ea typeface="ＭＳ Ｐゴシック" pitchFamily="1" charset="-128"/>
              </a:rPr>
              <a:t>Humanist, influenced by Erasmus; memorized (!) Epistles!</a:t>
            </a:r>
          </a:p>
          <a:p>
            <a:pPr lvl="1" eaLnBrk="1" hangingPunct="1">
              <a:lnSpc>
                <a:spcPct val="90000"/>
              </a:lnSpc>
            </a:pPr>
            <a:r>
              <a:rPr lang="en-US" sz="2000" dirty="0" err="1" smtClean="0">
                <a:ea typeface="ＭＳ Ｐゴシック" pitchFamily="1" charset="-128"/>
              </a:rPr>
              <a:t>Humanistically</a:t>
            </a:r>
            <a:r>
              <a:rPr lang="en-US" sz="2000" dirty="0" smtClean="0">
                <a:ea typeface="ＭＳ Ｐゴシック" pitchFamily="1" charset="-128"/>
              </a:rPr>
              <a:t> educated; he credited Erasmus as setting him on path to reform.</a:t>
            </a:r>
          </a:p>
          <a:p>
            <a:pPr lvl="1" eaLnBrk="1" hangingPunct="1">
              <a:lnSpc>
                <a:spcPct val="90000"/>
              </a:lnSpc>
            </a:pPr>
            <a:r>
              <a:rPr lang="en-US" sz="2000" dirty="0" smtClean="0">
                <a:ea typeface="ＭＳ Ｐゴシック" pitchFamily="1" charset="-128"/>
              </a:rPr>
              <a:t>By 1518, known for his opposition to the sale of indulgences and also to religious superstition.</a:t>
            </a:r>
          </a:p>
          <a:p>
            <a:pPr eaLnBrk="1" hangingPunct="1">
              <a:lnSpc>
                <a:spcPct val="90000"/>
              </a:lnSpc>
            </a:pPr>
            <a:r>
              <a:rPr lang="en-US" sz="2400" dirty="0" smtClean="0">
                <a:ea typeface="ＭＳ Ｐゴシック" pitchFamily="1" charset="-128"/>
              </a:rPr>
              <a:t>In 1519, city chooses Zwingli to become the people’s priest in Zurich.</a:t>
            </a:r>
          </a:p>
          <a:p>
            <a:pPr lvl="1" eaLnBrk="1" hangingPunct="1">
              <a:lnSpc>
                <a:spcPct val="90000"/>
              </a:lnSpc>
            </a:pPr>
            <a:r>
              <a:rPr lang="en-US" sz="2000" dirty="0" smtClean="0">
                <a:ea typeface="ＭＳ Ｐゴシック" pitchFamily="1" charset="-128"/>
              </a:rPr>
              <a:t>Ended priestly celibacy</a:t>
            </a:r>
          </a:p>
          <a:p>
            <a:pPr lvl="1" eaLnBrk="1" hangingPunct="1">
              <a:lnSpc>
                <a:spcPct val="90000"/>
              </a:lnSpc>
            </a:pPr>
            <a:r>
              <a:rPr lang="en-US" sz="2000" dirty="0" smtClean="0">
                <a:ea typeface="ＭＳ Ｐゴシック" pitchFamily="1" charset="-128"/>
              </a:rPr>
              <a:t>March 1522, broke the Lenten fast</a:t>
            </a:r>
          </a:p>
          <a:p>
            <a:pPr lvl="1" eaLnBrk="1" hangingPunct="1">
              <a:lnSpc>
                <a:spcPct val="90000"/>
              </a:lnSpc>
            </a:pPr>
            <a:r>
              <a:rPr lang="en-US" sz="2000" dirty="0" smtClean="0">
                <a:ea typeface="ＭＳ Ｐゴシック" pitchFamily="1" charset="-128"/>
              </a:rPr>
              <a:t>Preached the authority of Scripture alone: Attacked purgatory, saints, monasticism, clerical celibacy, the mass, the authority of the pope, and fasting.</a:t>
            </a:r>
          </a:p>
          <a:p>
            <a:pPr eaLnBrk="1" hangingPunct="1">
              <a:lnSpc>
                <a:spcPct val="90000"/>
              </a:lnSpc>
            </a:pPr>
            <a:r>
              <a:rPr lang="en-US" sz="2400" dirty="0" smtClean="0">
                <a:ea typeface="ＭＳ Ｐゴシック" pitchFamily="1" charset="-128"/>
              </a:rPr>
              <a:t>Though Protestant, significant theological differences with Luther; prevented an alliance with German Protestants.</a:t>
            </a:r>
          </a:p>
          <a:p>
            <a:pPr eaLnBrk="1" hangingPunct="1">
              <a:lnSpc>
                <a:spcPct val="90000"/>
              </a:lnSpc>
            </a:pPr>
            <a:r>
              <a:rPr lang="en-US" sz="2400" dirty="0" smtClean="0">
                <a:ea typeface="ＭＳ Ｐゴシック" pitchFamily="1" charset="-128"/>
              </a:rPr>
              <a:t>Dies in battle.  Chopped into tiny pieces.</a:t>
            </a:r>
          </a:p>
          <a:p>
            <a:pPr eaLnBrk="1" hangingPunct="1">
              <a:lnSpc>
                <a:spcPct val="90000"/>
              </a:lnSpc>
            </a:pPr>
            <a:r>
              <a:rPr lang="en-US" sz="2400" dirty="0" smtClean="0">
                <a:ea typeface="ＭＳ Ｐゴシック" pitchFamily="1" charset="-128"/>
              </a:rPr>
              <a:t>Swiss Civil war forced Swiss Catholics to recognize Protestants.</a:t>
            </a:r>
          </a:p>
        </p:txBody>
      </p:sp>
      <p:sp>
        <p:nvSpPr>
          <p:cNvPr id="22532"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anim calcmode="lin" valueType="num">
                                      <p:cBhvr additive="base">
                                        <p:cTn id="11" dur="5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253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anim calcmode="lin" valueType="num">
                                      <p:cBhvr additive="base">
                                        <p:cTn id="15" dur="5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253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531">
                                            <p:txEl>
                                              <p:pRg st="3" end="3"/>
                                            </p:txEl>
                                          </p:spTgt>
                                        </p:tgtEl>
                                        <p:attrNameLst>
                                          <p:attrName>style.visibility</p:attrName>
                                        </p:attrNameLst>
                                      </p:cBhvr>
                                      <p:to>
                                        <p:strVal val="visible"/>
                                      </p:to>
                                    </p:set>
                                    <p:anim calcmode="lin" valueType="num">
                                      <p:cBhvr additive="base">
                                        <p:cTn id="19" dur="5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531">
                                            <p:txEl>
                                              <p:pRg st="4" end="4"/>
                                            </p:txEl>
                                          </p:spTgt>
                                        </p:tgtEl>
                                        <p:attrNameLst>
                                          <p:attrName>style.visibility</p:attrName>
                                        </p:attrNameLst>
                                      </p:cBhvr>
                                      <p:to>
                                        <p:strVal val="visible"/>
                                      </p:to>
                                    </p:set>
                                    <p:anim calcmode="lin" valueType="num">
                                      <p:cBhvr additive="base">
                                        <p:cTn id="25" dur="5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531">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531">
                                            <p:txEl>
                                              <p:pRg st="5" end="5"/>
                                            </p:txEl>
                                          </p:spTgt>
                                        </p:tgtEl>
                                        <p:attrNameLst>
                                          <p:attrName>style.visibility</p:attrName>
                                        </p:attrNameLst>
                                      </p:cBhvr>
                                      <p:to>
                                        <p:strVal val="visible"/>
                                      </p:to>
                                    </p:set>
                                    <p:anim calcmode="lin" valueType="num">
                                      <p:cBhvr additive="base">
                                        <p:cTn id="29" dur="5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2531">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2531">
                                            <p:txEl>
                                              <p:pRg st="6" end="6"/>
                                            </p:txEl>
                                          </p:spTgt>
                                        </p:tgtEl>
                                        <p:attrNameLst>
                                          <p:attrName>style.visibility</p:attrName>
                                        </p:attrNameLst>
                                      </p:cBhvr>
                                      <p:to>
                                        <p:strVal val="visible"/>
                                      </p:to>
                                    </p:set>
                                    <p:anim calcmode="lin" valueType="num">
                                      <p:cBhvr additive="base">
                                        <p:cTn id="33" dur="500" fill="hold"/>
                                        <p:tgtEl>
                                          <p:spTgt spid="22531">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2531">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2531">
                                            <p:txEl>
                                              <p:pRg st="7" end="7"/>
                                            </p:txEl>
                                          </p:spTgt>
                                        </p:tgtEl>
                                        <p:attrNameLst>
                                          <p:attrName>style.visibility</p:attrName>
                                        </p:attrNameLst>
                                      </p:cBhvr>
                                      <p:to>
                                        <p:strVal val="visible"/>
                                      </p:to>
                                    </p:set>
                                    <p:anim calcmode="lin" valueType="num">
                                      <p:cBhvr additive="base">
                                        <p:cTn id="37" dur="500" fill="hold"/>
                                        <p:tgtEl>
                                          <p:spTgt spid="22531">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253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531">
                                            <p:txEl>
                                              <p:pRg st="8" end="8"/>
                                            </p:txEl>
                                          </p:spTgt>
                                        </p:tgtEl>
                                        <p:attrNameLst>
                                          <p:attrName>style.visibility</p:attrName>
                                        </p:attrNameLst>
                                      </p:cBhvr>
                                      <p:to>
                                        <p:strVal val="visible"/>
                                      </p:to>
                                    </p:set>
                                    <p:anim calcmode="lin" valueType="num">
                                      <p:cBhvr additive="base">
                                        <p:cTn id="43" dur="500" fill="hold"/>
                                        <p:tgtEl>
                                          <p:spTgt spid="22531">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253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2531">
                                            <p:txEl>
                                              <p:pRg st="9" end="9"/>
                                            </p:txEl>
                                          </p:spTgt>
                                        </p:tgtEl>
                                        <p:attrNameLst>
                                          <p:attrName>style.visibility</p:attrName>
                                        </p:attrNameLst>
                                      </p:cBhvr>
                                      <p:to>
                                        <p:strVal val="visible"/>
                                      </p:to>
                                    </p:set>
                                    <p:anim calcmode="lin" valueType="num">
                                      <p:cBhvr additive="base">
                                        <p:cTn id="49" dur="500" fill="hold"/>
                                        <p:tgtEl>
                                          <p:spTgt spid="22531">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253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2531">
                                            <p:txEl>
                                              <p:pRg st="10" end="10"/>
                                            </p:txEl>
                                          </p:spTgt>
                                        </p:tgtEl>
                                        <p:attrNameLst>
                                          <p:attrName>style.visibility</p:attrName>
                                        </p:attrNameLst>
                                      </p:cBhvr>
                                      <p:to>
                                        <p:strVal val="visible"/>
                                      </p:to>
                                    </p:set>
                                    <p:anim calcmode="lin" valueType="num">
                                      <p:cBhvr additive="base">
                                        <p:cTn id="55" dur="500" fill="hold"/>
                                        <p:tgtEl>
                                          <p:spTgt spid="22531">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253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ch11_02"/>
          <p:cNvPicPr>
            <a:picLocks noChangeAspect="1" noChangeArrowheads="1"/>
          </p:cNvPicPr>
          <p:nvPr/>
        </p:nvPicPr>
        <p:blipFill>
          <a:blip r:embed="rId3" cstate="print"/>
          <a:srcRect/>
          <a:stretch>
            <a:fillRect/>
          </a:stretch>
        </p:blipFill>
        <p:spPr bwMode="auto">
          <a:xfrm>
            <a:off x="831850" y="590550"/>
            <a:ext cx="8159750" cy="5657850"/>
          </a:xfrm>
          <a:prstGeom prst="rect">
            <a:avLst/>
          </a:prstGeom>
          <a:noFill/>
          <a:ln w="9525">
            <a:noFill/>
            <a:miter lim="800000"/>
            <a:headEnd/>
            <a:tailEnd/>
          </a:ln>
        </p:spPr>
      </p:pic>
      <p:sp>
        <p:nvSpPr>
          <p:cNvPr id="24579"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533400" y="533400"/>
            <a:ext cx="8229600" cy="1066800"/>
          </a:xfrm>
        </p:spPr>
        <p:txBody>
          <a:bodyPr/>
          <a:lstStyle/>
          <a:p>
            <a:r>
              <a:rPr lang="en-US" dirty="0"/>
              <a:t>Anabaptists</a:t>
            </a:r>
          </a:p>
        </p:txBody>
      </p:sp>
      <p:sp>
        <p:nvSpPr>
          <p:cNvPr id="22531" name="Rectangle 3"/>
          <p:cNvSpPr>
            <a:spLocks noGrp="1" noRot="1" noChangeArrowheads="1"/>
          </p:cNvSpPr>
          <p:nvPr>
            <p:ph idx="1"/>
          </p:nvPr>
        </p:nvSpPr>
        <p:spPr>
          <a:xfrm>
            <a:off x="457200" y="1371600"/>
            <a:ext cx="8229600" cy="5202936"/>
          </a:xfrm>
        </p:spPr>
        <p:txBody>
          <a:bodyPr>
            <a:normAutofit/>
          </a:bodyPr>
          <a:lstStyle/>
          <a:p>
            <a:r>
              <a:rPr lang="en-US" dirty="0"/>
              <a:t>Radicals = Anti-state</a:t>
            </a:r>
          </a:p>
          <a:p>
            <a:r>
              <a:rPr lang="en-US" dirty="0"/>
              <a:t>Adult Baptism</a:t>
            </a:r>
          </a:p>
          <a:p>
            <a:r>
              <a:rPr lang="en-US" dirty="0"/>
              <a:t>Early Church = Communal</a:t>
            </a:r>
          </a:p>
          <a:p>
            <a:r>
              <a:rPr lang="en-US" dirty="0" smtClean="0"/>
              <a:t>Separation  </a:t>
            </a:r>
            <a:r>
              <a:rPr lang="en-US" dirty="0"/>
              <a:t>of Church &amp; State</a:t>
            </a:r>
          </a:p>
          <a:p>
            <a:r>
              <a:rPr lang="en-US" dirty="0"/>
              <a:t>Mennonites &amp; </a:t>
            </a:r>
            <a:r>
              <a:rPr lang="en-US" dirty="0" smtClean="0"/>
              <a:t>Amish</a:t>
            </a:r>
          </a:p>
          <a:p>
            <a:pPr>
              <a:lnSpc>
                <a:spcPct val="90000"/>
              </a:lnSpc>
            </a:pPr>
            <a:r>
              <a:rPr lang="en-US" dirty="0" smtClean="0">
                <a:ea typeface="ＭＳ Ｐゴシック" pitchFamily="1" charset="-128"/>
              </a:rPr>
              <a:t>Dutch emigrants led an Anabaptist takeover in 1534-1535.</a:t>
            </a:r>
          </a:p>
          <a:p>
            <a:pPr>
              <a:lnSpc>
                <a:spcPct val="90000"/>
              </a:lnSpc>
            </a:pPr>
            <a:r>
              <a:rPr lang="en-US" dirty="0" smtClean="0">
                <a:ea typeface="ＭＳ Ｐゴシック" pitchFamily="1" charset="-128"/>
              </a:rPr>
              <a:t>The features of the regime included charismatic leaders and polygamy.</a:t>
            </a:r>
          </a:p>
          <a:p>
            <a:pPr>
              <a:lnSpc>
                <a:spcPct val="90000"/>
              </a:lnSpc>
            </a:pPr>
            <a:r>
              <a:rPr lang="en-US" dirty="0" smtClean="0">
                <a:ea typeface="ＭＳ Ｐゴシック" pitchFamily="1" charset="-128"/>
              </a:rPr>
              <a:t>It was crushed by united Protestant and Catholic armies.</a:t>
            </a:r>
            <a:endParaRPr lang="en-US" dirty="0" smtClean="0"/>
          </a:p>
          <a:p>
            <a:endParaRPr lang="en-US" sz="4000"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pic>
        <p:nvPicPr>
          <p:cNvPr id="27651" name="Picture 4"/>
          <p:cNvPicPr>
            <a:picLocks noChangeAspect="1" noChangeArrowheads="1"/>
          </p:cNvPicPr>
          <p:nvPr/>
        </p:nvPicPr>
        <p:blipFill>
          <a:blip r:embed="rId3" cstate="print"/>
          <a:srcRect/>
          <a:stretch>
            <a:fillRect/>
          </a:stretch>
        </p:blipFill>
        <p:spPr bwMode="auto">
          <a:xfrm>
            <a:off x="2286000" y="215900"/>
            <a:ext cx="5181600" cy="64262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a:xfrm>
            <a:off x="533400" y="609600"/>
            <a:ext cx="8229600" cy="1066800"/>
          </a:xfrm>
        </p:spPr>
        <p:txBody>
          <a:bodyPr/>
          <a:lstStyle/>
          <a:p>
            <a:pPr eaLnBrk="1" hangingPunct="1"/>
            <a:r>
              <a:rPr lang="en-US" dirty="0" smtClean="0">
                <a:ea typeface="ＭＳ Ｐゴシック" pitchFamily="1" charset="-128"/>
              </a:rPr>
              <a:t>John Calvin (1509-1564)</a:t>
            </a:r>
          </a:p>
        </p:txBody>
      </p:sp>
      <p:sp>
        <p:nvSpPr>
          <p:cNvPr id="26627" name="Rectangle 5"/>
          <p:cNvSpPr>
            <a:spLocks noGrp="1" noChangeArrowheads="1"/>
          </p:cNvSpPr>
          <p:nvPr>
            <p:ph idx="1"/>
          </p:nvPr>
        </p:nvSpPr>
        <p:spPr>
          <a:xfrm>
            <a:off x="457200" y="1447800"/>
            <a:ext cx="8229600" cy="5126736"/>
          </a:xfrm>
        </p:spPr>
        <p:txBody>
          <a:bodyPr>
            <a:normAutofit fontScale="92500" lnSpcReduction="20000"/>
          </a:bodyPr>
          <a:lstStyle/>
          <a:p>
            <a:pPr eaLnBrk="1" hangingPunct="1">
              <a:lnSpc>
                <a:spcPct val="90000"/>
              </a:lnSpc>
            </a:pPr>
            <a:r>
              <a:rPr lang="en-US" sz="2800" dirty="0" smtClean="0">
                <a:ea typeface="ＭＳ Ｐゴシック" pitchFamily="1" charset="-128"/>
              </a:rPr>
              <a:t>Born in France; </a:t>
            </a:r>
            <a:r>
              <a:rPr lang="en-US" sz="2800" dirty="0">
                <a:ea typeface="ＭＳ Ｐゴシック" pitchFamily="1" charset="-128"/>
              </a:rPr>
              <a:t>s</a:t>
            </a:r>
            <a:r>
              <a:rPr lang="en-US" sz="2800" dirty="0" smtClean="0">
                <a:ea typeface="ＭＳ Ｐゴシック" pitchFamily="1" charset="-128"/>
              </a:rPr>
              <a:t>tudies theology in Paris, moves to study of law</a:t>
            </a:r>
          </a:p>
          <a:p>
            <a:pPr eaLnBrk="1" hangingPunct="1">
              <a:lnSpc>
                <a:spcPct val="90000"/>
              </a:lnSpc>
            </a:pPr>
            <a:r>
              <a:rPr lang="en-US" sz="2800" dirty="0" smtClean="0">
                <a:ea typeface="ＭＳ Ｐゴシック" pitchFamily="1" charset="-128"/>
              </a:rPr>
              <a:t>May 1534, joined the Reformation.</a:t>
            </a:r>
          </a:p>
          <a:p>
            <a:pPr eaLnBrk="1" hangingPunct="1">
              <a:lnSpc>
                <a:spcPct val="90000"/>
              </a:lnSpc>
            </a:pPr>
            <a:r>
              <a:rPr lang="en-US" dirty="0" smtClean="0">
                <a:ea typeface="ＭＳ Ｐゴシック" pitchFamily="1" charset="-128"/>
              </a:rPr>
              <a:t>Flees Francis I’s France for Switzerland</a:t>
            </a:r>
          </a:p>
          <a:p>
            <a:pPr eaLnBrk="1" hangingPunct="1">
              <a:lnSpc>
                <a:spcPct val="90000"/>
              </a:lnSpc>
            </a:pPr>
            <a:r>
              <a:rPr lang="en-US" sz="2800" dirty="0" smtClean="0">
                <a:ea typeface="ＭＳ Ｐゴシック" pitchFamily="1" charset="-128"/>
              </a:rPr>
              <a:t>1536: Publishes </a:t>
            </a:r>
            <a:r>
              <a:rPr lang="en-US" sz="2800" i="1" dirty="0" smtClean="0">
                <a:ea typeface="ＭＳ Ｐゴシック" pitchFamily="1" charset="-128"/>
              </a:rPr>
              <a:t>The Institutes of the Christian Religion </a:t>
            </a:r>
            <a:r>
              <a:rPr lang="en-US" sz="2800" dirty="0" smtClean="0">
                <a:ea typeface="ＭＳ Ｐゴシック" pitchFamily="1" charset="-128"/>
              </a:rPr>
              <a:t>(at 25!)</a:t>
            </a:r>
          </a:p>
          <a:p>
            <a:pPr eaLnBrk="1" hangingPunct="1">
              <a:lnSpc>
                <a:spcPct val="90000"/>
              </a:lnSpc>
            </a:pPr>
            <a:r>
              <a:rPr lang="en-US" sz="2800" dirty="0" smtClean="0">
                <a:ea typeface="ＭＳ Ｐゴシック" pitchFamily="1" charset="-128"/>
              </a:rPr>
              <a:t>Political revolt and religious reform in Geneva</a:t>
            </a:r>
          </a:p>
          <a:p>
            <a:pPr lvl="1" eaLnBrk="1" hangingPunct="1">
              <a:lnSpc>
                <a:spcPct val="90000"/>
              </a:lnSpc>
            </a:pPr>
            <a:r>
              <a:rPr lang="en-US" sz="2400" dirty="0" smtClean="0">
                <a:ea typeface="ＭＳ Ｐゴシック" pitchFamily="1" charset="-128"/>
              </a:rPr>
              <a:t>In the late 1520s, </a:t>
            </a:r>
            <a:r>
              <a:rPr lang="en-US" sz="2400" dirty="0" err="1" smtClean="0">
                <a:ea typeface="ＭＳ Ｐゴシック" pitchFamily="1" charset="-128"/>
              </a:rPr>
              <a:t>Genevans</a:t>
            </a:r>
            <a:r>
              <a:rPr lang="en-US" sz="2400" dirty="0" smtClean="0">
                <a:ea typeface="ＭＳ Ｐゴシック" pitchFamily="1" charset="-128"/>
              </a:rPr>
              <a:t> revolted; 1527 city council took power.</a:t>
            </a:r>
          </a:p>
          <a:p>
            <a:pPr lvl="1" eaLnBrk="1" hangingPunct="1">
              <a:lnSpc>
                <a:spcPct val="90000"/>
              </a:lnSpc>
            </a:pPr>
            <a:r>
              <a:rPr lang="en-US" sz="2400" dirty="0" smtClean="0">
                <a:ea typeface="ＭＳ Ｐゴシック" pitchFamily="1" charset="-128"/>
              </a:rPr>
              <a:t>May 21, 1536 Geneva officially adopted the Reformation.  Hires Calvin and Guillaume </a:t>
            </a:r>
            <a:r>
              <a:rPr lang="en-US" sz="2400" dirty="0" err="1" smtClean="0">
                <a:ea typeface="ＭＳ Ｐゴシック" pitchFamily="1" charset="-128"/>
              </a:rPr>
              <a:t>Farel</a:t>
            </a:r>
            <a:r>
              <a:rPr lang="en-US" sz="2400" dirty="0" smtClean="0">
                <a:ea typeface="ＭＳ Ｐゴシック" pitchFamily="1" charset="-128"/>
              </a:rPr>
              <a:t> </a:t>
            </a:r>
          </a:p>
          <a:p>
            <a:pPr eaLnBrk="1" hangingPunct="1">
              <a:lnSpc>
                <a:spcPct val="90000"/>
              </a:lnSpc>
            </a:pPr>
            <a:r>
              <a:rPr lang="en-US" sz="2800" dirty="0" smtClean="0">
                <a:ea typeface="ＭＳ Ｐゴシック" pitchFamily="1" charset="-128"/>
              </a:rPr>
              <a:t>June 1536, Calvin arrived in Geneva.</a:t>
            </a:r>
          </a:p>
          <a:p>
            <a:pPr lvl="1" eaLnBrk="1" hangingPunct="1">
              <a:lnSpc>
                <a:spcPct val="90000"/>
              </a:lnSpc>
            </a:pPr>
            <a:r>
              <a:rPr lang="en-US" sz="2400" dirty="0" smtClean="0">
                <a:ea typeface="ＭＳ Ｐゴシック" pitchFamily="1" charset="-128"/>
              </a:rPr>
              <a:t>All citizens REQUIRED to make public confession of new faith.  Calvin kicked out.</a:t>
            </a:r>
          </a:p>
        </p:txBody>
      </p:sp>
      <p:sp>
        <p:nvSpPr>
          <p:cNvPr id="26628"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627">
                                            <p:txEl>
                                              <p:pRg st="3" end="3"/>
                                            </p:txEl>
                                          </p:spTgt>
                                        </p:tgtEl>
                                        <p:attrNameLst>
                                          <p:attrName>style.visibility</p:attrName>
                                        </p:attrNameLst>
                                      </p:cBhvr>
                                      <p:to>
                                        <p:strVal val="visible"/>
                                      </p:to>
                                    </p:set>
                                    <p:anim calcmode="lin" valueType="num">
                                      <p:cBhvr additive="base">
                                        <p:cTn id="25" dur="5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6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6627">
                                            <p:txEl>
                                              <p:pRg st="4" end="4"/>
                                            </p:txEl>
                                          </p:spTgt>
                                        </p:tgtEl>
                                        <p:attrNameLst>
                                          <p:attrName>style.visibility</p:attrName>
                                        </p:attrNameLst>
                                      </p:cBhvr>
                                      <p:to>
                                        <p:strVal val="visible"/>
                                      </p:to>
                                    </p:set>
                                    <p:anim calcmode="lin" valueType="num">
                                      <p:cBhvr additive="base">
                                        <p:cTn id="31" dur="5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627">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6627">
                                            <p:txEl>
                                              <p:pRg st="5" end="5"/>
                                            </p:txEl>
                                          </p:spTgt>
                                        </p:tgtEl>
                                        <p:attrNameLst>
                                          <p:attrName>style.visibility</p:attrName>
                                        </p:attrNameLst>
                                      </p:cBhvr>
                                      <p:to>
                                        <p:strVal val="visible"/>
                                      </p:to>
                                    </p:set>
                                    <p:anim calcmode="lin" valueType="num">
                                      <p:cBhvr additive="base">
                                        <p:cTn id="35" dur="500" fill="hold"/>
                                        <p:tgtEl>
                                          <p:spTgt spid="26627">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6627">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6627">
                                            <p:txEl>
                                              <p:pRg st="6" end="6"/>
                                            </p:txEl>
                                          </p:spTgt>
                                        </p:tgtEl>
                                        <p:attrNameLst>
                                          <p:attrName>style.visibility</p:attrName>
                                        </p:attrNameLst>
                                      </p:cBhvr>
                                      <p:to>
                                        <p:strVal val="visible"/>
                                      </p:to>
                                    </p:set>
                                    <p:anim calcmode="lin" valueType="num">
                                      <p:cBhvr additive="base">
                                        <p:cTn id="39" dur="500" fill="hold"/>
                                        <p:tgtEl>
                                          <p:spTgt spid="26627">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66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6627">
                                            <p:txEl>
                                              <p:pRg st="7" end="7"/>
                                            </p:txEl>
                                          </p:spTgt>
                                        </p:tgtEl>
                                        <p:attrNameLst>
                                          <p:attrName>style.visibility</p:attrName>
                                        </p:attrNameLst>
                                      </p:cBhvr>
                                      <p:to>
                                        <p:strVal val="visible"/>
                                      </p:to>
                                    </p:set>
                                    <p:anim calcmode="lin" valueType="num">
                                      <p:cBhvr additive="base">
                                        <p:cTn id="45" dur="500" fill="hold"/>
                                        <p:tgtEl>
                                          <p:spTgt spid="26627">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6627">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6627">
                                            <p:txEl>
                                              <p:pRg st="8" end="8"/>
                                            </p:txEl>
                                          </p:spTgt>
                                        </p:tgtEl>
                                        <p:attrNameLst>
                                          <p:attrName>style.visibility</p:attrName>
                                        </p:attrNameLst>
                                      </p:cBhvr>
                                      <p:to>
                                        <p:strVal val="visible"/>
                                      </p:to>
                                    </p:set>
                                    <p:anim calcmode="lin" valueType="num">
                                      <p:cBhvr additive="base">
                                        <p:cTn id="49" dur="500" fill="hold"/>
                                        <p:tgtEl>
                                          <p:spTgt spid="26627">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662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457200" y="609600"/>
            <a:ext cx="8229600" cy="1066800"/>
          </a:xfrm>
        </p:spPr>
        <p:txBody>
          <a:bodyPr/>
          <a:lstStyle/>
          <a:p>
            <a:pPr eaLnBrk="1" hangingPunct="1"/>
            <a:r>
              <a:rPr lang="en-US" dirty="0" smtClean="0">
                <a:ea typeface="ＭＳ Ｐゴシック" pitchFamily="1" charset="-128"/>
              </a:rPr>
              <a:t>Calvin’s Geneva</a:t>
            </a:r>
          </a:p>
        </p:txBody>
      </p:sp>
      <p:sp>
        <p:nvSpPr>
          <p:cNvPr id="28675" name="Rectangle 5"/>
          <p:cNvSpPr>
            <a:spLocks noGrp="1" noChangeArrowheads="1"/>
          </p:cNvSpPr>
          <p:nvPr>
            <p:ph idx="1"/>
          </p:nvPr>
        </p:nvSpPr>
        <p:spPr>
          <a:xfrm>
            <a:off x="457200" y="1447800"/>
            <a:ext cx="8229600" cy="5126736"/>
          </a:xfrm>
        </p:spPr>
        <p:txBody>
          <a:bodyPr>
            <a:normAutofit fontScale="77500" lnSpcReduction="20000"/>
          </a:bodyPr>
          <a:lstStyle/>
          <a:p>
            <a:pPr eaLnBrk="1" hangingPunct="1"/>
            <a:r>
              <a:rPr lang="en-US" sz="2800" dirty="0" smtClean="0">
                <a:ea typeface="ＭＳ Ｐゴシック" pitchFamily="1" charset="-128"/>
              </a:rPr>
              <a:t>Calvin and </a:t>
            </a:r>
            <a:r>
              <a:rPr lang="en-US" sz="2800" dirty="0" err="1" smtClean="0">
                <a:ea typeface="ＭＳ Ｐゴシック" pitchFamily="1" charset="-128"/>
              </a:rPr>
              <a:t>Farel</a:t>
            </a:r>
            <a:r>
              <a:rPr lang="en-US" sz="2800" dirty="0" smtClean="0">
                <a:ea typeface="ＭＳ Ｐゴシック" pitchFamily="1" charset="-128"/>
              </a:rPr>
              <a:t> recalled to Geneva</a:t>
            </a:r>
          </a:p>
          <a:p>
            <a:pPr eaLnBrk="1" hangingPunct="1"/>
            <a:r>
              <a:rPr lang="en-US" dirty="0" smtClean="0">
                <a:ea typeface="ＭＳ Ｐゴシック" pitchFamily="1" charset="-128"/>
              </a:rPr>
              <a:t>Set up theocracy: “Holy Commonwealth”—Calvin becomes virtual dictator</a:t>
            </a:r>
          </a:p>
          <a:p>
            <a:pPr lvl="1"/>
            <a:r>
              <a:rPr lang="en-US" sz="2600" dirty="0" smtClean="0">
                <a:ea typeface="ＭＳ Ｐゴシック" pitchFamily="1" charset="-128"/>
              </a:rPr>
              <a:t>Penalties for skipping services, talking in church,.  Execution if praise of the pope.  All pleasures like singing, dancing, drinking are forbidden.)</a:t>
            </a:r>
          </a:p>
          <a:p>
            <a:pPr eaLnBrk="1" hangingPunct="1"/>
            <a:r>
              <a:rPr lang="en-US" sz="2800" dirty="0" smtClean="0">
                <a:ea typeface="ＭＳ Ｐゴシック" pitchFamily="1" charset="-128"/>
              </a:rPr>
              <a:t>Church organized into four offices</a:t>
            </a:r>
          </a:p>
          <a:p>
            <a:pPr lvl="1" eaLnBrk="1" hangingPunct="1"/>
            <a:r>
              <a:rPr lang="en-US" sz="2400" dirty="0" smtClean="0">
                <a:ea typeface="ＭＳ Ｐゴシック" pitchFamily="1" charset="-128"/>
              </a:rPr>
              <a:t>Pastors</a:t>
            </a:r>
          </a:p>
          <a:p>
            <a:pPr lvl="1" eaLnBrk="1" hangingPunct="1"/>
            <a:r>
              <a:rPr lang="en-US" sz="2400" dirty="0" smtClean="0">
                <a:ea typeface="ＭＳ Ｐゴシック" pitchFamily="1" charset="-128"/>
              </a:rPr>
              <a:t>Teachers to instruct the populace</a:t>
            </a:r>
          </a:p>
          <a:p>
            <a:pPr lvl="1" eaLnBrk="1" hangingPunct="1"/>
            <a:r>
              <a:rPr lang="en-US" sz="2400" dirty="0" smtClean="0">
                <a:ea typeface="ＭＳ Ｐゴシック" pitchFamily="1" charset="-128"/>
              </a:rPr>
              <a:t>Elders, laypeople chosen by the council</a:t>
            </a:r>
          </a:p>
          <a:p>
            <a:pPr lvl="1" eaLnBrk="1" hangingPunct="1"/>
            <a:r>
              <a:rPr lang="en-US" sz="2400" dirty="0" smtClean="0">
                <a:ea typeface="ＭＳ Ｐゴシック" pitchFamily="1" charset="-128"/>
              </a:rPr>
              <a:t>Deacons to dispense church goods and services to the poor</a:t>
            </a:r>
          </a:p>
          <a:p>
            <a:r>
              <a:rPr lang="en-US" dirty="0" smtClean="0">
                <a:ea typeface="ＭＳ Ｐゴシック" pitchFamily="1" charset="-128"/>
              </a:rPr>
              <a:t>Consistory: Oversees morality</a:t>
            </a:r>
          </a:p>
          <a:p>
            <a:pPr eaLnBrk="1" hangingPunct="1"/>
            <a:r>
              <a:rPr lang="en-US" sz="2800" dirty="0" smtClean="0">
                <a:ea typeface="ＭＳ Ｐゴシック" pitchFamily="1" charset="-128"/>
              </a:rPr>
              <a:t>Predestination, the doctrine that only a chosen few are saved by God’s grace alone, without regard to acts or faith, was central to Calvin’s theology.</a:t>
            </a:r>
          </a:p>
        </p:txBody>
      </p:sp>
      <p:sp>
        <p:nvSpPr>
          <p:cNvPr id="28676"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lstStyle/>
          <a:p>
            <a:r>
              <a:rPr lang="en-US" dirty="0" smtClean="0"/>
              <a:t>TULIP: Guide to Calvinist theology</a:t>
            </a:r>
            <a:endParaRPr lang="en-US" dirty="0"/>
          </a:p>
        </p:txBody>
      </p:sp>
      <p:sp>
        <p:nvSpPr>
          <p:cNvPr id="3" name="Content Placeholder 2"/>
          <p:cNvSpPr>
            <a:spLocks noGrp="1"/>
          </p:cNvSpPr>
          <p:nvPr>
            <p:ph idx="1"/>
          </p:nvPr>
        </p:nvSpPr>
        <p:spPr>
          <a:xfrm>
            <a:off x="457200" y="2133600"/>
            <a:ext cx="8229600" cy="5126736"/>
          </a:xfrm>
        </p:spPr>
        <p:txBody>
          <a:bodyPr/>
          <a:lstStyle/>
          <a:p>
            <a:r>
              <a:rPr lang="en-US" dirty="0" smtClean="0"/>
              <a:t>T=Total depravity</a:t>
            </a:r>
          </a:p>
          <a:p>
            <a:pPr lvl="1"/>
            <a:r>
              <a:rPr lang="en-US" dirty="0" smtClean="0"/>
              <a:t>Man utterly sinful, incapable of redeeming self</a:t>
            </a:r>
          </a:p>
          <a:p>
            <a:r>
              <a:rPr lang="en-US" dirty="0" smtClean="0"/>
              <a:t>U=Unconditional election</a:t>
            </a:r>
          </a:p>
          <a:p>
            <a:pPr lvl="1"/>
            <a:r>
              <a:rPr lang="en-US" dirty="0" smtClean="0"/>
              <a:t>Those chosen to salvation chosen unconditionally, not on works</a:t>
            </a:r>
          </a:p>
          <a:p>
            <a:r>
              <a:rPr lang="en-US" dirty="0" smtClean="0"/>
              <a:t>L=Limited atonement</a:t>
            </a:r>
          </a:p>
          <a:p>
            <a:pPr lvl="1"/>
            <a:r>
              <a:rPr lang="en-US" dirty="0" smtClean="0"/>
              <a:t>Christ died for the elect, not all</a:t>
            </a:r>
          </a:p>
          <a:p>
            <a:r>
              <a:rPr lang="en-US" dirty="0" smtClean="0"/>
              <a:t>I=Irresistible grace</a:t>
            </a:r>
          </a:p>
          <a:p>
            <a:pPr lvl="1"/>
            <a:r>
              <a:rPr lang="en-US" dirty="0" smtClean="0"/>
              <a:t>Grace not resistible for elect; no claim on merit</a:t>
            </a:r>
          </a:p>
          <a:p>
            <a:r>
              <a:rPr lang="en-US" dirty="0" smtClean="0"/>
              <a:t>P=Persistence in grace</a:t>
            </a:r>
          </a:p>
          <a:p>
            <a:pPr lvl="1"/>
            <a:r>
              <a:rPr lang="en-US" dirty="0" smtClean="0"/>
              <a:t>Grace cannot be lost or rejected by elect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a:lstStyle/>
          <a:p>
            <a:pPr eaLnBrk="1" hangingPunct="1"/>
            <a:r>
              <a:rPr lang="en-US" smtClean="0">
                <a:ea typeface="ＭＳ Ｐゴシック" pitchFamily="1" charset="-128"/>
              </a:rPr>
              <a:t>Diet of Augsburg</a:t>
            </a:r>
          </a:p>
        </p:txBody>
      </p:sp>
      <p:sp>
        <p:nvSpPr>
          <p:cNvPr id="29699" name="Rectangle 5"/>
          <p:cNvSpPr>
            <a:spLocks noGrp="1" noChangeArrowheads="1"/>
          </p:cNvSpPr>
          <p:nvPr>
            <p:ph idx="1"/>
          </p:nvPr>
        </p:nvSpPr>
        <p:spPr/>
        <p:txBody>
          <a:bodyPr/>
          <a:lstStyle/>
          <a:p>
            <a:pPr eaLnBrk="1" hangingPunct="1"/>
            <a:r>
              <a:rPr lang="en-US" smtClean="0">
                <a:ea typeface="ＭＳ Ｐゴシック" pitchFamily="1" charset="-128"/>
              </a:rPr>
              <a:t>In 1530, Charles V presided over this meeting of Protestants and Catholics. </a:t>
            </a:r>
          </a:p>
          <a:p>
            <a:pPr lvl="1" eaLnBrk="1" hangingPunct="1"/>
            <a:r>
              <a:rPr lang="en-US" smtClean="0">
                <a:ea typeface="ＭＳ Ｐゴシック" pitchFamily="1" charset="-128"/>
              </a:rPr>
              <a:t>The emperor ordered all Protestants to return to Catholicism.</a:t>
            </a:r>
          </a:p>
          <a:p>
            <a:pPr eaLnBrk="1" hangingPunct="1"/>
            <a:r>
              <a:rPr lang="en-US" smtClean="0">
                <a:ea typeface="ＭＳ Ｐゴシック" pitchFamily="1" charset="-128"/>
              </a:rPr>
              <a:t>February 1531, the Schmalkaldic League formed to defend Lutheran interests</a:t>
            </a:r>
          </a:p>
        </p:txBody>
      </p:sp>
      <p:sp>
        <p:nvSpPr>
          <p:cNvPr id="29700" name="Footer Placeholder 8"/>
          <p:cNvSpPr>
            <a:spLocks noGrp="1"/>
          </p:cNvSpPr>
          <p:nvPr>
            <p:ph type="ftr" sz="quarter" idx="11"/>
          </p:nvPr>
        </p:nvSpPr>
        <p:spPr>
          <a:noFill/>
        </p:spPr>
        <p:txBody>
          <a:bodyPr/>
          <a:lstStyle/>
          <a:p>
            <a:r>
              <a:rPr lang="en-US" dirty="0" smtClean="0"/>
              <a: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p:txBody>
          <a:bodyPr/>
          <a:lstStyle/>
          <a:p>
            <a:pPr eaLnBrk="1" hangingPunct="1"/>
            <a:r>
              <a:rPr lang="en-US" dirty="0" smtClean="0">
                <a:ea typeface="ＭＳ Ｐゴシック" pitchFamily="1" charset="-128"/>
              </a:rPr>
              <a:t>Expansion and counter…</a:t>
            </a:r>
          </a:p>
        </p:txBody>
      </p:sp>
      <p:sp>
        <p:nvSpPr>
          <p:cNvPr id="30723" name="Rectangle 5"/>
          <p:cNvSpPr>
            <a:spLocks noGrp="1" noChangeArrowheads="1"/>
          </p:cNvSpPr>
          <p:nvPr>
            <p:ph idx="1"/>
          </p:nvPr>
        </p:nvSpPr>
        <p:spPr/>
        <p:txBody>
          <a:bodyPr>
            <a:normAutofit fontScale="92500" lnSpcReduction="20000"/>
          </a:bodyPr>
          <a:lstStyle/>
          <a:p>
            <a:pPr eaLnBrk="1" hangingPunct="1">
              <a:lnSpc>
                <a:spcPct val="90000"/>
              </a:lnSpc>
            </a:pPr>
            <a:r>
              <a:rPr lang="en-US" sz="2800" dirty="0" smtClean="0">
                <a:ea typeface="ＭＳ Ｐゴシック" pitchFamily="1" charset="-128"/>
              </a:rPr>
              <a:t>Throughout 1530s, German Lutherans formed regional consistories, judicial bodies which oversaw the new Protestant Churches.</a:t>
            </a:r>
          </a:p>
          <a:p>
            <a:pPr eaLnBrk="1" hangingPunct="1">
              <a:lnSpc>
                <a:spcPct val="90000"/>
              </a:lnSpc>
            </a:pPr>
            <a:r>
              <a:rPr lang="en-US" sz="2800" dirty="0" smtClean="0">
                <a:ea typeface="ＭＳ Ｐゴシック" pitchFamily="1" charset="-128"/>
              </a:rPr>
              <a:t>The Reformation spread to Denmark and Sweden; made inroads in Poland.</a:t>
            </a:r>
          </a:p>
          <a:p>
            <a:pPr eaLnBrk="1" hangingPunct="1">
              <a:lnSpc>
                <a:spcPct val="90000"/>
              </a:lnSpc>
            </a:pPr>
            <a:r>
              <a:rPr lang="en-US" sz="2800" dirty="0" smtClean="0">
                <a:ea typeface="ＭＳ Ｐゴシック" pitchFamily="1" charset="-128"/>
              </a:rPr>
              <a:t>In the 1540s, Charles V went after the Protestants.</a:t>
            </a:r>
          </a:p>
          <a:p>
            <a:pPr lvl="1" eaLnBrk="1" hangingPunct="1">
              <a:lnSpc>
                <a:spcPct val="90000"/>
              </a:lnSpc>
            </a:pPr>
            <a:r>
              <a:rPr lang="en-US" sz="2400" dirty="0" smtClean="0">
                <a:ea typeface="ＭＳ Ｐゴシック" pitchFamily="1" charset="-128"/>
              </a:rPr>
              <a:t>In 1547, he crushed the League, putting puppet rulers in </a:t>
            </a:r>
            <a:r>
              <a:rPr lang="en-US" sz="2400" dirty="0" err="1" smtClean="0">
                <a:ea typeface="ＭＳ Ｐゴシック" pitchFamily="1" charset="-128"/>
              </a:rPr>
              <a:t>Hesse</a:t>
            </a:r>
            <a:r>
              <a:rPr lang="en-US" sz="2400" dirty="0" smtClean="0">
                <a:ea typeface="ＭＳ Ｐゴシック" pitchFamily="1" charset="-128"/>
              </a:rPr>
              <a:t> and Saxony and forcing Protestants to return to Catholicism.</a:t>
            </a:r>
          </a:p>
          <a:p>
            <a:pPr lvl="1" eaLnBrk="1" hangingPunct="1">
              <a:lnSpc>
                <a:spcPct val="90000"/>
              </a:lnSpc>
            </a:pPr>
            <a:r>
              <a:rPr lang="en-US" sz="2400" dirty="0" smtClean="0">
                <a:ea typeface="ＭＳ Ｐゴシック" pitchFamily="1" charset="-128"/>
              </a:rPr>
              <a:t>Many Protestants fled to Magdeburg.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p14_1"/>
          <p:cNvPicPr>
            <a:picLocks noChangeAspect="1" noChangeArrowheads="1"/>
          </p:cNvPicPr>
          <p:nvPr/>
        </p:nvPicPr>
        <p:blipFill>
          <a:blip r:embed="rId2" cstate="print"/>
          <a:srcRect/>
          <a:stretch>
            <a:fillRect/>
          </a:stretch>
        </p:blipFill>
        <p:spPr bwMode="auto">
          <a:xfrm>
            <a:off x="0" y="914400"/>
            <a:ext cx="9144000" cy="5242562"/>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pic>
        <p:nvPicPr>
          <p:cNvPr id="34819" name="Picture 4"/>
          <p:cNvPicPr>
            <a:picLocks noChangeAspect="1" noChangeArrowheads="1"/>
          </p:cNvPicPr>
          <p:nvPr/>
        </p:nvPicPr>
        <p:blipFill>
          <a:blip r:embed="rId3" cstate="print"/>
          <a:srcRect/>
          <a:stretch>
            <a:fillRect/>
          </a:stretch>
        </p:blipFill>
        <p:spPr bwMode="auto">
          <a:xfrm>
            <a:off x="2209800" y="215900"/>
            <a:ext cx="5334000" cy="64262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title"/>
          </p:nvPr>
        </p:nvSpPr>
        <p:spPr/>
        <p:txBody>
          <a:bodyPr/>
          <a:lstStyle/>
          <a:p>
            <a:pPr eaLnBrk="1" hangingPunct="1"/>
            <a:r>
              <a:rPr lang="en-US" smtClean="0">
                <a:ea typeface="ＭＳ Ｐゴシック" pitchFamily="1" charset="-128"/>
              </a:rPr>
              <a:t>The English Reformation</a:t>
            </a:r>
          </a:p>
        </p:txBody>
      </p:sp>
      <p:sp>
        <p:nvSpPr>
          <p:cNvPr id="32771" name="Rectangle 5"/>
          <p:cNvSpPr>
            <a:spLocks noGrp="1" noChangeArrowheads="1"/>
          </p:cNvSpPr>
          <p:nvPr>
            <p:ph idx="1"/>
          </p:nvPr>
        </p:nvSpPr>
        <p:spPr/>
        <p:txBody>
          <a:bodyPr/>
          <a:lstStyle/>
          <a:p>
            <a:pPr eaLnBrk="1" hangingPunct="1"/>
            <a:r>
              <a:rPr lang="en-US" smtClean="0">
                <a:ea typeface="ＭＳ Ｐゴシック" pitchFamily="1" charset="-128"/>
              </a:rPr>
              <a:t>England was a likely breeding ground for Protestantism, but its advance was slow.</a:t>
            </a:r>
          </a:p>
          <a:p>
            <a:pPr lvl="1" eaLnBrk="1" hangingPunct="1"/>
            <a:r>
              <a:rPr lang="en-US" smtClean="0">
                <a:ea typeface="ＭＳ Ｐゴシック" pitchFamily="1" charset="-128"/>
              </a:rPr>
              <a:t>England had a reputation for maintaining the authority of the crown against the pope</a:t>
            </a:r>
          </a:p>
          <a:p>
            <a:pPr lvl="1" eaLnBrk="1" hangingPunct="1"/>
            <a:r>
              <a:rPr lang="en-US" smtClean="0">
                <a:ea typeface="ＭＳ Ｐゴシック" pitchFamily="1" charset="-128"/>
              </a:rPr>
              <a:t>There were already many secret Protestants.</a:t>
            </a:r>
          </a:p>
          <a:p>
            <a:pPr lvl="1" eaLnBrk="1" hangingPunct="1"/>
            <a:r>
              <a:rPr lang="en-US" smtClean="0">
                <a:ea typeface="ＭＳ Ｐゴシック" pitchFamily="1" charset="-128"/>
              </a:rPr>
              <a:t>Lollardy and Humanism also were influences.</a:t>
            </a:r>
          </a:p>
        </p:txBody>
      </p:sp>
      <p:sp>
        <p:nvSpPr>
          <p:cNvPr id="32772"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title"/>
          </p:nvPr>
        </p:nvSpPr>
        <p:spPr/>
        <p:txBody>
          <a:bodyPr/>
          <a:lstStyle/>
          <a:p>
            <a:pPr eaLnBrk="1" hangingPunct="1"/>
            <a:r>
              <a:rPr lang="en-US" smtClean="0">
                <a:ea typeface="ＭＳ Ｐゴシック" pitchFamily="1" charset="-128"/>
              </a:rPr>
              <a:t>Henry VIII</a:t>
            </a:r>
          </a:p>
        </p:txBody>
      </p:sp>
      <p:sp>
        <p:nvSpPr>
          <p:cNvPr id="33795" name="Rectangle 5"/>
          <p:cNvSpPr>
            <a:spLocks noGrp="1" noChangeArrowheads="1"/>
          </p:cNvSpPr>
          <p:nvPr>
            <p:ph idx="1"/>
          </p:nvPr>
        </p:nvSpPr>
        <p:spPr/>
        <p:txBody>
          <a:bodyPr/>
          <a:lstStyle/>
          <a:p>
            <a:pPr eaLnBrk="1" hangingPunct="1">
              <a:lnSpc>
                <a:spcPct val="90000"/>
              </a:lnSpc>
            </a:pPr>
            <a:r>
              <a:rPr lang="en-US" smtClean="0">
                <a:ea typeface="ＭＳ Ｐゴシック" pitchFamily="1" charset="-128"/>
              </a:rPr>
              <a:t>Initially supported the Pope against Luther.</a:t>
            </a:r>
          </a:p>
          <a:p>
            <a:pPr eaLnBrk="1" hangingPunct="1">
              <a:lnSpc>
                <a:spcPct val="90000"/>
              </a:lnSpc>
            </a:pPr>
            <a:r>
              <a:rPr lang="en-US" smtClean="0">
                <a:ea typeface="ＭＳ Ｐゴシック" pitchFamily="1" charset="-128"/>
              </a:rPr>
              <a:t>Henry’s first wife, Catherine of Aragon, did not provide him a son. He wanted an annulment in order to marry Anne Boleyn, which was not granted.</a:t>
            </a:r>
          </a:p>
          <a:p>
            <a:pPr eaLnBrk="1" hangingPunct="1">
              <a:lnSpc>
                <a:spcPct val="90000"/>
              </a:lnSpc>
            </a:pPr>
            <a:r>
              <a:rPr lang="en-US" smtClean="0">
                <a:ea typeface="ＭＳ Ｐゴシック" pitchFamily="1" charset="-128"/>
              </a:rPr>
              <a:t>It was suggested that he declare himself supreme in English spiritual affairs, which would solve his problem.</a:t>
            </a:r>
          </a:p>
        </p:txBody>
      </p:sp>
      <p:sp>
        <p:nvSpPr>
          <p:cNvPr id="33796"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66800" y="152400"/>
            <a:ext cx="7772400" cy="1143000"/>
          </a:xfrm>
        </p:spPr>
        <p:txBody>
          <a:bodyPr/>
          <a:lstStyle/>
          <a:p>
            <a:pPr eaLnBrk="1" hangingPunct="1"/>
            <a:r>
              <a:rPr lang="en-US" smtClean="0">
                <a:ea typeface="ＭＳ Ｐゴシック" pitchFamily="1" charset="-128"/>
              </a:rPr>
              <a:t>“Reformation Parliament” </a:t>
            </a:r>
          </a:p>
        </p:txBody>
      </p:sp>
      <p:sp>
        <p:nvSpPr>
          <p:cNvPr id="35843" name="Rectangle 3"/>
          <p:cNvSpPr>
            <a:spLocks noGrp="1" noChangeArrowheads="1"/>
          </p:cNvSpPr>
          <p:nvPr>
            <p:ph idx="1"/>
          </p:nvPr>
        </p:nvSpPr>
        <p:spPr>
          <a:xfrm>
            <a:off x="990600" y="1524000"/>
            <a:ext cx="7840663" cy="5105400"/>
          </a:xfrm>
        </p:spPr>
        <p:txBody>
          <a:bodyPr>
            <a:normAutofit lnSpcReduction="10000"/>
          </a:bodyPr>
          <a:lstStyle/>
          <a:p>
            <a:pPr eaLnBrk="1" hangingPunct="1"/>
            <a:r>
              <a:rPr lang="en-US" sz="2400" dirty="0" smtClean="0">
                <a:ea typeface="ＭＳ Ｐゴシック" pitchFamily="1" charset="-128"/>
              </a:rPr>
              <a:t>In 1529, Parliament convened for seven year session.</a:t>
            </a:r>
          </a:p>
          <a:p>
            <a:pPr lvl="1" eaLnBrk="1" hangingPunct="1"/>
            <a:r>
              <a:rPr lang="en-US" sz="2000" dirty="0" smtClean="0">
                <a:ea typeface="ＭＳ Ｐゴシック" pitchFamily="1" charset="-128"/>
              </a:rPr>
              <a:t>Legislation passed: Put the clergy under the authority of king.</a:t>
            </a:r>
          </a:p>
          <a:p>
            <a:pPr lvl="1" eaLnBrk="1" hangingPunct="1"/>
            <a:r>
              <a:rPr lang="en-US" sz="2000" dirty="0" smtClean="0">
                <a:ea typeface="ＭＳ Ｐゴシック" pitchFamily="1" charset="-128"/>
              </a:rPr>
              <a:t>January 1531: King officially the head of church in England.</a:t>
            </a:r>
          </a:p>
          <a:p>
            <a:pPr lvl="1" eaLnBrk="1" hangingPunct="1"/>
            <a:r>
              <a:rPr lang="en-US" sz="2000" dirty="0" smtClean="0">
                <a:ea typeface="ＭＳ Ｐゴシック" pitchFamily="1" charset="-128"/>
              </a:rPr>
              <a:t>1532: Published official grievances against the church.</a:t>
            </a:r>
          </a:p>
          <a:p>
            <a:pPr lvl="1" eaLnBrk="1" hangingPunct="1"/>
            <a:r>
              <a:rPr lang="en-US" sz="2000" dirty="0" smtClean="0">
                <a:ea typeface="ＭＳ Ｐゴシック" pitchFamily="1" charset="-128"/>
              </a:rPr>
              <a:t>1534: Ended all payments to Rome; gave Henry sole jurisdiction over ecclesiastical appointments.</a:t>
            </a:r>
          </a:p>
          <a:p>
            <a:r>
              <a:rPr lang="en-US" sz="2200" b="1" dirty="0" smtClean="0">
                <a:ea typeface="ＭＳ Ｐゴシック" pitchFamily="1" charset="-128"/>
              </a:rPr>
              <a:t>Act of Supremacy</a:t>
            </a:r>
            <a:r>
              <a:rPr lang="en-US" sz="2200" dirty="0" smtClean="0">
                <a:ea typeface="ＭＳ Ｐゴシック" pitchFamily="1" charset="-128"/>
              </a:rPr>
              <a:t> (1534): Declared Henry “the only supreme head of the Church of England.”</a:t>
            </a:r>
          </a:p>
          <a:p>
            <a:pPr eaLnBrk="1" hangingPunct="1"/>
            <a:r>
              <a:rPr lang="en-US" sz="2400" dirty="0" smtClean="0">
                <a:ea typeface="ＭＳ Ｐゴシック" pitchFamily="1" charset="-128"/>
              </a:rPr>
              <a:t>Despite changes, Henry made few concessions to Protestant sensibilities; retained most ritual and doctrinal trappings of Catholicism.</a:t>
            </a:r>
          </a:p>
        </p:txBody>
      </p:sp>
      <p:sp>
        <p:nvSpPr>
          <p:cNvPr id="35844"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ea typeface="ＭＳ Ｐゴシック" pitchFamily="1" charset="-128"/>
              </a:rPr>
              <a:t>Edward VI</a:t>
            </a:r>
          </a:p>
        </p:txBody>
      </p:sp>
      <p:sp>
        <p:nvSpPr>
          <p:cNvPr id="36867" name="Rectangle 3"/>
          <p:cNvSpPr>
            <a:spLocks noGrp="1" noChangeArrowheads="1"/>
          </p:cNvSpPr>
          <p:nvPr>
            <p:ph idx="1"/>
          </p:nvPr>
        </p:nvSpPr>
        <p:spPr/>
        <p:txBody>
          <a:bodyPr/>
          <a:lstStyle/>
          <a:p>
            <a:pPr eaLnBrk="1" hangingPunct="1">
              <a:lnSpc>
                <a:spcPct val="90000"/>
              </a:lnSpc>
            </a:pPr>
            <a:r>
              <a:rPr lang="en-US" dirty="0" smtClean="0">
                <a:ea typeface="ＭＳ Ｐゴシック" pitchFamily="1" charset="-128"/>
              </a:rPr>
              <a:t>When Henry died, then year-old son, Edward VI, took throne.</a:t>
            </a:r>
          </a:p>
          <a:p>
            <a:pPr lvl="1" eaLnBrk="1" hangingPunct="1">
              <a:lnSpc>
                <a:spcPct val="90000"/>
              </a:lnSpc>
            </a:pPr>
            <a:r>
              <a:rPr lang="en-US" dirty="0" smtClean="0">
                <a:ea typeface="ＭＳ Ｐゴシック" pitchFamily="1" charset="-128"/>
              </a:rPr>
              <a:t>Ruled under several regencies.</a:t>
            </a:r>
          </a:p>
          <a:p>
            <a:pPr lvl="1" eaLnBrk="1" hangingPunct="1">
              <a:lnSpc>
                <a:spcPct val="90000"/>
              </a:lnSpc>
            </a:pPr>
            <a:r>
              <a:rPr lang="en-US" dirty="0" smtClean="0">
                <a:ea typeface="ＭＳ Ｐゴシック" pitchFamily="1" charset="-128"/>
              </a:rPr>
              <a:t>Enacted series of reforms, bringing Church of England in line with Protestant England.</a:t>
            </a:r>
          </a:p>
          <a:p>
            <a:pPr eaLnBrk="1" hangingPunct="1">
              <a:lnSpc>
                <a:spcPct val="90000"/>
              </a:lnSpc>
            </a:pPr>
            <a:r>
              <a:rPr lang="en-US" dirty="0" smtClean="0">
                <a:ea typeface="ＭＳ Ｐゴシック" pitchFamily="1" charset="-128"/>
              </a:rPr>
              <a:t>In 1553, Edward died, leaving Catholic half-sister Mary (“Bloody Mary”) as queen. She quickly reversed the reforms and tried to take England back to Catholicism.</a:t>
            </a:r>
          </a:p>
        </p:txBody>
      </p:sp>
      <p:sp>
        <p:nvSpPr>
          <p:cNvPr id="36868"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
        <p:nvSpPr>
          <p:cNvPr id="5" name="TextBox 4"/>
          <p:cNvSpPr txBox="1"/>
          <p:nvPr/>
        </p:nvSpPr>
        <p:spPr>
          <a:xfrm>
            <a:off x="152400" y="6477000"/>
            <a:ext cx="1219200" cy="381000"/>
          </a:xfrm>
          <a:prstGeom prst="rect">
            <a:avLst/>
          </a:prstGeom>
          <a:noFill/>
        </p:spPr>
        <p:txBody>
          <a:bodyPr wrap="square" rtlCol="0">
            <a:spAutoFit/>
          </a:bodyPr>
          <a:lstStyle/>
          <a:p>
            <a:r>
              <a:rPr lang="en-US" dirty="0" smtClean="0"/>
              <a:t>Stop</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6248400"/>
            <a:ext cx="8229600" cy="326136"/>
          </a:xfrm>
        </p:spPr>
        <p:txBody>
          <a:bodyPr>
            <a:normAutofit fontScale="92500" lnSpcReduction="20000"/>
          </a:bodyPr>
          <a:lstStyle/>
          <a:p>
            <a:r>
              <a:rPr lang="en-US" i="1" dirty="0" err="1" smtClean="0"/>
              <a:t>Christus</a:t>
            </a:r>
            <a:r>
              <a:rPr lang="en-US" i="1" dirty="0" smtClean="0"/>
              <a:t>/Anti-</a:t>
            </a:r>
            <a:r>
              <a:rPr lang="en-US" i="1" dirty="0" err="1" smtClean="0"/>
              <a:t>Christus</a:t>
            </a:r>
            <a:r>
              <a:rPr lang="en-US" dirty="0" smtClean="0"/>
              <a:t> (Lucas Cranach, 1536)</a:t>
            </a:r>
            <a:endParaRPr lang="en-US" i="1" dirty="0"/>
          </a:p>
        </p:txBody>
      </p:sp>
      <p:pic>
        <p:nvPicPr>
          <p:cNvPr id="79874" name="Picture 2" descr="http://www.pbs.org/wgbh/pages/frontline/shows/apocalypse/art/pic_luther2.jpg"/>
          <p:cNvPicPr>
            <a:picLocks noChangeAspect="1" noChangeArrowheads="1"/>
          </p:cNvPicPr>
          <p:nvPr/>
        </p:nvPicPr>
        <p:blipFill>
          <a:blip r:embed="rId2" cstate="print"/>
          <a:srcRect/>
          <a:stretch>
            <a:fillRect/>
          </a:stretch>
        </p:blipFill>
        <p:spPr bwMode="auto">
          <a:xfrm>
            <a:off x="0" y="228600"/>
            <a:ext cx="9181952" cy="5991226"/>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85800"/>
          </a:xfrm>
        </p:spPr>
        <p:txBody>
          <a:bodyPr>
            <a:normAutofit fontScale="90000"/>
          </a:bodyPr>
          <a:lstStyle/>
          <a:p>
            <a:r>
              <a:rPr lang="en-US" sz="3200" dirty="0" smtClean="0"/>
              <a:t>Catholic Reformation or Counter-Reformation?</a:t>
            </a:r>
            <a:endParaRPr lang="en-US" sz="3200" dirty="0"/>
          </a:p>
        </p:txBody>
      </p:sp>
      <p:sp>
        <p:nvSpPr>
          <p:cNvPr id="3" name="Content Placeholder 2"/>
          <p:cNvSpPr>
            <a:spLocks noGrp="1"/>
          </p:cNvSpPr>
          <p:nvPr>
            <p:ph idx="1"/>
          </p:nvPr>
        </p:nvSpPr>
        <p:spPr>
          <a:xfrm>
            <a:off x="457200" y="1447800"/>
            <a:ext cx="8229600" cy="5126736"/>
          </a:xfrm>
        </p:spPr>
        <p:txBody>
          <a:bodyPr/>
          <a:lstStyle/>
          <a:p>
            <a:r>
              <a:rPr lang="en-US" dirty="0" smtClean="0"/>
              <a:t>Old polemical tradition: Divide Reformation &amp; Counter-Reformation</a:t>
            </a:r>
          </a:p>
          <a:p>
            <a:r>
              <a:rPr lang="en-US" dirty="0" smtClean="0"/>
              <a:t>But:</a:t>
            </a:r>
          </a:p>
          <a:p>
            <a:pPr lvl="1"/>
            <a:r>
              <a:rPr lang="en-US" dirty="0" smtClean="0"/>
              <a:t>Both Catholic and Protestant reforms draw on same sources: Humanist scholarship &amp; widely-expressed critiques of late-Medieval Church</a:t>
            </a:r>
          </a:p>
          <a:p>
            <a:pPr lvl="1"/>
            <a:r>
              <a:rPr lang="en-US" dirty="0" smtClean="0"/>
              <a:t>Was a Counter-Reformation: 1550-1650</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rmAutofit/>
          </a:bodyPr>
          <a:lstStyle/>
          <a:p>
            <a:r>
              <a:rPr lang="en-US" sz="2800" dirty="0" smtClean="0"/>
              <a:t>Document: “Constitution of the Society of Jesus”</a:t>
            </a:r>
            <a:endParaRPr lang="en-US" sz="2800" dirty="0"/>
          </a:p>
        </p:txBody>
      </p:sp>
      <p:sp>
        <p:nvSpPr>
          <p:cNvPr id="3" name="Content Placeholder 2"/>
          <p:cNvSpPr>
            <a:spLocks noGrp="1"/>
          </p:cNvSpPr>
          <p:nvPr>
            <p:ph idx="1"/>
          </p:nvPr>
        </p:nvSpPr>
        <p:spPr>
          <a:xfrm>
            <a:off x="457200" y="1752600"/>
            <a:ext cx="8229600" cy="4821936"/>
          </a:xfrm>
        </p:spPr>
        <p:txBody>
          <a:bodyPr/>
          <a:lstStyle/>
          <a:p>
            <a:pPr marL="624078" indent="-514350">
              <a:buFont typeface="+mj-lt"/>
              <a:buAutoNum type="arabicPeriod"/>
            </a:pPr>
            <a:r>
              <a:rPr lang="en-US" dirty="0" smtClean="0"/>
              <a:t>What is the purpose of the Society of Jesus?</a:t>
            </a:r>
          </a:p>
          <a:p>
            <a:pPr marL="624078" indent="-514350">
              <a:buFont typeface="+mj-lt"/>
              <a:buAutoNum type="arabicPeriod"/>
            </a:pPr>
            <a:r>
              <a:rPr lang="en-US" dirty="0" smtClean="0"/>
              <a:t>How will the Society achieve this?</a:t>
            </a:r>
          </a:p>
          <a:p>
            <a:pPr marL="624078" indent="-514350">
              <a:buFont typeface="+mj-lt"/>
              <a:buAutoNum type="arabicPeriod"/>
            </a:pPr>
            <a:r>
              <a:rPr lang="en-US" dirty="0" smtClean="0"/>
              <a:t>To whom on earth is the Society to owe ultimate allegiance?</a:t>
            </a:r>
          </a:p>
          <a:p>
            <a:pPr marL="624078" indent="-514350">
              <a:buFont typeface="+mj-lt"/>
              <a:buAutoNum type="arabicPeriod"/>
            </a:pPr>
            <a:r>
              <a:rPr lang="en-US" dirty="0" smtClean="0"/>
              <a:t>To what additional vow to all present and future popes is each new initiate bound?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p:txBody>
          <a:bodyPr/>
          <a:lstStyle/>
          <a:p>
            <a:pPr eaLnBrk="1" hangingPunct="1"/>
            <a:r>
              <a:rPr lang="en-US" dirty="0" smtClean="0">
                <a:ea typeface="ＭＳ Ｐゴシック" pitchFamily="1" charset="-128"/>
              </a:rPr>
              <a:t>The Counter-Reformation</a:t>
            </a:r>
          </a:p>
        </p:txBody>
      </p:sp>
      <p:sp>
        <p:nvSpPr>
          <p:cNvPr id="37891" name="Rectangle 5"/>
          <p:cNvSpPr>
            <a:spLocks noGrp="1" noChangeArrowheads="1"/>
          </p:cNvSpPr>
          <p:nvPr>
            <p:ph idx="1"/>
          </p:nvPr>
        </p:nvSpPr>
        <p:spPr/>
        <p:txBody>
          <a:bodyPr>
            <a:normAutofit fontScale="85000" lnSpcReduction="20000"/>
          </a:bodyPr>
          <a:lstStyle/>
          <a:p>
            <a:pPr eaLnBrk="1" hangingPunct="1">
              <a:lnSpc>
                <a:spcPct val="90000"/>
              </a:lnSpc>
            </a:pPr>
            <a:r>
              <a:rPr lang="en-US" sz="2400" dirty="0" smtClean="0">
                <a:ea typeface="ＭＳ Ｐゴシック" pitchFamily="1" charset="-128"/>
              </a:rPr>
              <a:t>Even before the Reformation, Catholics had begun to make efforts at reforms, but they were squashed.</a:t>
            </a:r>
          </a:p>
          <a:p>
            <a:pPr eaLnBrk="1" hangingPunct="1">
              <a:lnSpc>
                <a:spcPct val="90000"/>
              </a:lnSpc>
            </a:pPr>
            <a:r>
              <a:rPr lang="en-US" sz="2400" dirty="0" smtClean="0">
                <a:ea typeface="ＭＳ Ｐゴシック" pitchFamily="1" charset="-128"/>
              </a:rPr>
              <a:t>Once the Reformation set in, new religious orders had begun to form.</a:t>
            </a:r>
          </a:p>
          <a:p>
            <a:pPr lvl="1" eaLnBrk="1" hangingPunct="1">
              <a:lnSpc>
                <a:spcPct val="90000"/>
              </a:lnSpc>
            </a:pPr>
            <a:r>
              <a:rPr lang="en-US" sz="2000" dirty="0" smtClean="0">
                <a:ea typeface="ＭＳ Ｐゴシック" pitchFamily="1" charset="-128"/>
              </a:rPr>
              <a:t>1524, </a:t>
            </a:r>
            <a:r>
              <a:rPr lang="en-US" sz="2000" dirty="0" err="1" smtClean="0">
                <a:ea typeface="ＭＳ Ｐゴシック" pitchFamily="1" charset="-128"/>
              </a:rPr>
              <a:t>Theatines</a:t>
            </a:r>
            <a:r>
              <a:rPr lang="en-US" sz="2000" dirty="0" smtClean="0">
                <a:ea typeface="ＭＳ Ｐゴシック" pitchFamily="1" charset="-128"/>
              </a:rPr>
              <a:t> to groom church leaders</a:t>
            </a:r>
          </a:p>
          <a:p>
            <a:pPr lvl="1" eaLnBrk="1" hangingPunct="1">
              <a:lnSpc>
                <a:spcPct val="90000"/>
              </a:lnSpc>
            </a:pPr>
            <a:r>
              <a:rPr lang="en-US" sz="2000" dirty="0" smtClean="0">
                <a:ea typeface="ＭＳ Ｐゴシック" pitchFamily="1" charset="-128"/>
              </a:rPr>
              <a:t>1528, the monastic Capuchins</a:t>
            </a:r>
          </a:p>
          <a:p>
            <a:pPr eaLnBrk="1" hangingPunct="1">
              <a:lnSpc>
                <a:spcPct val="90000"/>
              </a:lnSpc>
            </a:pPr>
            <a:r>
              <a:rPr lang="en-US" sz="2400" dirty="0" smtClean="0">
                <a:ea typeface="ＭＳ Ｐゴシック" pitchFamily="1" charset="-128"/>
              </a:rPr>
              <a:t>The Jesuits were the most successful of the reform movements.</a:t>
            </a:r>
          </a:p>
          <a:p>
            <a:pPr lvl="1" eaLnBrk="1" hangingPunct="1">
              <a:lnSpc>
                <a:spcPct val="90000"/>
              </a:lnSpc>
            </a:pPr>
            <a:r>
              <a:rPr lang="en-US" sz="2000" dirty="0" smtClean="0">
                <a:ea typeface="ＭＳ Ｐゴシック" pitchFamily="1" charset="-128"/>
              </a:rPr>
              <a:t>Founded by Ignatius Loyola in the 1530s, it was recognized in 1540.</a:t>
            </a:r>
          </a:p>
          <a:p>
            <a:pPr lvl="1" eaLnBrk="1" hangingPunct="1">
              <a:lnSpc>
                <a:spcPct val="90000"/>
              </a:lnSpc>
            </a:pPr>
            <a:r>
              <a:rPr lang="en-US" sz="2000" dirty="0" smtClean="0">
                <a:ea typeface="ＭＳ Ｐゴシック" pitchFamily="1" charset="-128"/>
              </a:rPr>
              <a:t>Based on a military model, he wanted people to be “soldiers of Christ.”</a:t>
            </a:r>
          </a:p>
          <a:p>
            <a:pPr lvl="1" eaLnBrk="1" hangingPunct="1">
              <a:lnSpc>
                <a:spcPct val="90000"/>
              </a:lnSpc>
            </a:pPr>
            <a:r>
              <a:rPr lang="en-US" sz="2000" dirty="0" smtClean="0">
                <a:ea typeface="ＭＳ Ｐゴシック" pitchFamily="1" charset="-128"/>
              </a:rPr>
              <a:t>Preached self-mastery through discipline, self-sacrifice and obedience.</a:t>
            </a:r>
          </a:p>
        </p:txBody>
      </p:sp>
      <p:sp>
        <p:nvSpPr>
          <p:cNvPr id="37892"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533400" y="609600"/>
            <a:ext cx="8229600" cy="1066800"/>
          </a:xfrm>
        </p:spPr>
        <p:txBody>
          <a:bodyPr/>
          <a:lstStyle/>
          <a:p>
            <a:pPr eaLnBrk="1" hangingPunct="1"/>
            <a:r>
              <a:rPr lang="en-US" dirty="0" smtClean="0">
                <a:ea typeface="ＭＳ Ｐゴシック" pitchFamily="1" charset="-128"/>
              </a:rPr>
              <a:t>Council of Trent (1545–1563)</a:t>
            </a:r>
          </a:p>
        </p:txBody>
      </p:sp>
      <p:sp>
        <p:nvSpPr>
          <p:cNvPr id="39939" name="Rectangle 5"/>
          <p:cNvSpPr>
            <a:spLocks noGrp="1" noChangeArrowheads="1"/>
          </p:cNvSpPr>
          <p:nvPr>
            <p:ph idx="1"/>
          </p:nvPr>
        </p:nvSpPr>
        <p:spPr>
          <a:xfrm>
            <a:off x="457200" y="1524000"/>
            <a:ext cx="8686800" cy="6248400"/>
          </a:xfrm>
        </p:spPr>
        <p:txBody>
          <a:bodyPr>
            <a:normAutofit/>
          </a:bodyPr>
          <a:lstStyle/>
          <a:p>
            <a:pPr eaLnBrk="1" hangingPunct="1">
              <a:lnSpc>
                <a:spcPct val="90000"/>
              </a:lnSpc>
            </a:pPr>
            <a:r>
              <a:rPr lang="en-US" sz="1800" dirty="0" smtClean="0">
                <a:ea typeface="ＭＳ Ｐゴシック" pitchFamily="1" charset="-128"/>
              </a:rPr>
              <a:t>Success of the Reformation: Forced Church to call general council, in order to reassert doctrine.</a:t>
            </a:r>
          </a:p>
          <a:p>
            <a:pPr lvl="1" eaLnBrk="1" hangingPunct="1">
              <a:lnSpc>
                <a:spcPct val="90000"/>
              </a:lnSpc>
            </a:pPr>
            <a:r>
              <a:rPr lang="en-US" dirty="0" smtClean="0">
                <a:ea typeface="ＭＳ Ｐゴシック" pitchFamily="1" charset="-128"/>
              </a:rPr>
              <a:t>Liberal theologian Caspar </a:t>
            </a:r>
            <a:r>
              <a:rPr lang="en-US" dirty="0" err="1" smtClean="0">
                <a:ea typeface="ＭＳ Ｐゴシック" pitchFamily="1" charset="-128"/>
              </a:rPr>
              <a:t>Contarini</a:t>
            </a:r>
            <a:r>
              <a:rPr lang="en-US" dirty="0" smtClean="0">
                <a:ea typeface="ＭＳ Ｐゴシック" pitchFamily="1" charset="-128"/>
              </a:rPr>
              <a:t> to head a reform commission.</a:t>
            </a:r>
          </a:p>
          <a:p>
            <a:pPr eaLnBrk="1" hangingPunct="1">
              <a:lnSpc>
                <a:spcPct val="90000"/>
              </a:lnSpc>
            </a:pPr>
            <a:r>
              <a:rPr lang="en-US" sz="1800" dirty="0" smtClean="0">
                <a:ea typeface="ＭＳ Ｐゴシック" pitchFamily="1" charset="-128"/>
              </a:rPr>
              <a:t>Council strictly under pope’s control. Most important reforms concerned internal discipline.</a:t>
            </a:r>
          </a:p>
          <a:p>
            <a:pPr lvl="1" eaLnBrk="1" hangingPunct="1">
              <a:lnSpc>
                <a:spcPct val="90000"/>
              </a:lnSpc>
            </a:pPr>
            <a:r>
              <a:rPr lang="en-US" dirty="0" smtClean="0">
                <a:ea typeface="ＭＳ Ｐゴシック" pitchFamily="1" charset="-128"/>
              </a:rPr>
              <a:t>Bishops needed to preach regularly and spend time in their dioceses.</a:t>
            </a:r>
          </a:p>
          <a:p>
            <a:pPr lvl="1" eaLnBrk="1" hangingPunct="1">
              <a:lnSpc>
                <a:spcPct val="90000"/>
              </a:lnSpc>
            </a:pPr>
            <a:r>
              <a:rPr lang="en-US" dirty="0" smtClean="0">
                <a:ea typeface="ＭＳ Ｐゴシック" pitchFamily="1" charset="-128"/>
              </a:rPr>
              <a:t>Priests were required to be neatly dressed, educated,  strictly celibate.</a:t>
            </a:r>
          </a:p>
          <a:p>
            <a:pPr eaLnBrk="1" hangingPunct="1">
              <a:lnSpc>
                <a:spcPct val="90000"/>
              </a:lnSpc>
            </a:pPr>
            <a:r>
              <a:rPr lang="en-US" sz="1800" dirty="0" smtClean="0">
                <a:ea typeface="ＭＳ Ｐゴシック" pitchFamily="1" charset="-128"/>
              </a:rPr>
              <a:t>No doctrinal concessions were made to the Protestants.</a:t>
            </a:r>
          </a:p>
          <a:p>
            <a:pPr lvl="1" eaLnBrk="1" hangingPunct="1">
              <a:lnSpc>
                <a:spcPct val="90000"/>
              </a:lnSpc>
            </a:pPr>
            <a:r>
              <a:rPr lang="en-US" dirty="0" smtClean="0">
                <a:ea typeface="ＭＳ Ｐゴシック" pitchFamily="1" charset="-128"/>
              </a:rPr>
              <a:t>They reaffirmed many key doctrines such as:</a:t>
            </a:r>
          </a:p>
          <a:p>
            <a:pPr lvl="2" eaLnBrk="1" hangingPunct="1">
              <a:lnSpc>
                <a:spcPct val="90000"/>
              </a:lnSpc>
            </a:pPr>
            <a:r>
              <a:rPr lang="en-US" sz="1800" dirty="0" smtClean="0">
                <a:ea typeface="ＭＳ Ｐゴシック" pitchFamily="1" charset="-128"/>
              </a:rPr>
              <a:t>The role of good works</a:t>
            </a:r>
          </a:p>
          <a:p>
            <a:pPr lvl="2" eaLnBrk="1" hangingPunct="1">
              <a:lnSpc>
                <a:spcPct val="90000"/>
              </a:lnSpc>
            </a:pPr>
            <a:r>
              <a:rPr lang="en-US" sz="1800" dirty="0" smtClean="0">
                <a:ea typeface="ＭＳ Ｐゴシック" pitchFamily="1" charset="-128"/>
              </a:rPr>
              <a:t>The authority of tradition</a:t>
            </a:r>
          </a:p>
          <a:p>
            <a:pPr lvl="2" eaLnBrk="1" hangingPunct="1">
              <a:lnSpc>
                <a:spcPct val="90000"/>
              </a:lnSpc>
            </a:pPr>
            <a:r>
              <a:rPr lang="en-US" sz="1800" dirty="0" smtClean="0">
                <a:ea typeface="ＭＳ Ｐゴシック" pitchFamily="1" charset="-128"/>
              </a:rPr>
              <a:t>Indulgences</a:t>
            </a:r>
          </a:p>
          <a:p>
            <a:pPr eaLnBrk="1" hangingPunct="1">
              <a:lnSpc>
                <a:spcPct val="90000"/>
              </a:lnSpc>
            </a:pPr>
            <a:r>
              <a:rPr lang="en-US" sz="1800" dirty="0" smtClean="0">
                <a:ea typeface="ＭＳ Ｐゴシック" pitchFamily="1" charset="-128"/>
              </a:rPr>
              <a:t>Rulers initially resisted the reforms, but eventually the new legislation took hold.</a:t>
            </a:r>
          </a:p>
        </p:txBody>
      </p:sp>
      <p:sp>
        <p:nvSpPr>
          <p:cNvPr id="39940"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p:txBody>
          <a:bodyPr/>
          <a:lstStyle/>
          <a:p>
            <a:pPr eaLnBrk="1" hangingPunct="1"/>
            <a:r>
              <a:rPr lang="en-US" smtClean="0">
                <a:ea typeface="ＭＳ Ｐゴシック" pitchFamily="1" charset="-128"/>
              </a:rPr>
              <a:t>Peace of Augsburg</a:t>
            </a:r>
          </a:p>
        </p:txBody>
      </p:sp>
      <p:sp>
        <p:nvSpPr>
          <p:cNvPr id="31747" name="Rectangle 5"/>
          <p:cNvSpPr>
            <a:spLocks noGrp="1" noChangeArrowheads="1"/>
          </p:cNvSpPr>
          <p:nvPr>
            <p:ph idx="1"/>
          </p:nvPr>
        </p:nvSpPr>
        <p:spPr/>
        <p:txBody>
          <a:bodyPr>
            <a:normAutofit fontScale="85000" lnSpcReduction="20000"/>
          </a:bodyPr>
          <a:lstStyle/>
          <a:p>
            <a:pPr eaLnBrk="1" hangingPunct="1">
              <a:lnSpc>
                <a:spcPct val="90000"/>
              </a:lnSpc>
            </a:pPr>
            <a:r>
              <a:rPr lang="en-US" sz="2800" dirty="0" smtClean="0">
                <a:ea typeface="ＭＳ Ｐゴシック" pitchFamily="1" charset="-128"/>
              </a:rPr>
              <a:t>The Reformation was too entrenched by 1547 to be ended.</a:t>
            </a:r>
          </a:p>
          <a:p>
            <a:pPr lvl="1" eaLnBrk="1" hangingPunct="1">
              <a:lnSpc>
                <a:spcPct val="90000"/>
              </a:lnSpc>
            </a:pPr>
            <a:r>
              <a:rPr lang="en-US" sz="2400" dirty="0" smtClean="0">
                <a:ea typeface="ＭＳ Ｐゴシック" pitchFamily="1" charset="-128"/>
              </a:rPr>
              <a:t>Puppet ruler of Saxony became a Lutheran.</a:t>
            </a:r>
          </a:p>
          <a:p>
            <a:pPr lvl="1" eaLnBrk="1" hangingPunct="1">
              <a:lnSpc>
                <a:spcPct val="90000"/>
              </a:lnSpc>
            </a:pPr>
            <a:r>
              <a:rPr lang="en-US" sz="2400" dirty="0" smtClean="0">
                <a:ea typeface="ＭＳ Ｐゴシック" pitchFamily="1" charset="-128"/>
              </a:rPr>
              <a:t>Emperor forced to relent.</a:t>
            </a:r>
          </a:p>
          <a:p>
            <a:pPr eaLnBrk="1" hangingPunct="1">
              <a:lnSpc>
                <a:spcPct val="90000"/>
              </a:lnSpc>
            </a:pPr>
            <a:r>
              <a:rPr lang="en-US" sz="2800" dirty="0" smtClean="0">
                <a:ea typeface="ＭＳ Ｐゴシック" pitchFamily="1" charset="-128"/>
              </a:rPr>
              <a:t>September </a:t>
            </a:r>
            <a:r>
              <a:rPr lang="en-US" sz="2800" b="1" u="sng" dirty="0" smtClean="0">
                <a:ea typeface="ＭＳ Ｐゴシック" pitchFamily="1" charset="-128"/>
              </a:rPr>
              <a:t>1555</a:t>
            </a:r>
            <a:r>
              <a:rPr lang="en-US" sz="2800" dirty="0" smtClean="0">
                <a:ea typeface="ＭＳ Ｐゴシック" pitchFamily="1" charset="-128"/>
              </a:rPr>
              <a:t>, the Peace of Augsburg made the division of Christendom permanent.</a:t>
            </a:r>
          </a:p>
          <a:p>
            <a:pPr lvl="1" eaLnBrk="1" hangingPunct="1">
              <a:lnSpc>
                <a:spcPct val="90000"/>
              </a:lnSpc>
            </a:pPr>
            <a:r>
              <a:rPr lang="en-US" sz="2400" i="1" dirty="0" err="1" smtClean="0">
                <a:ea typeface="ＭＳ Ｐゴシック" pitchFamily="1" charset="-128"/>
              </a:rPr>
              <a:t>Cuius</a:t>
            </a:r>
            <a:r>
              <a:rPr lang="en-US" sz="2400" i="1" dirty="0" smtClean="0">
                <a:ea typeface="ＭＳ Ｐゴシック" pitchFamily="1" charset="-128"/>
              </a:rPr>
              <a:t> </a:t>
            </a:r>
            <a:r>
              <a:rPr lang="en-US" sz="2400" i="1" dirty="0" err="1" smtClean="0">
                <a:ea typeface="ＭＳ Ｐゴシック" pitchFamily="1" charset="-128"/>
              </a:rPr>
              <a:t>regio</a:t>
            </a:r>
            <a:r>
              <a:rPr lang="en-US" sz="2400" dirty="0" smtClean="0">
                <a:ea typeface="ＭＳ Ｐゴシック" pitchFamily="1" charset="-128"/>
              </a:rPr>
              <a:t>, </a:t>
            </a:r>
            <a:r>
              <a:rPr lang="en-US" sz="2400" i="1" dirty="0" err="1" smtClean="0">
                <a:ea typeface="ＭＳ Ｐゴシック" pitchFamily="1" charset="-128"/>
              </a:rPr>
              <a:t>eius</a:t>
            </a:r>
            <a:r>
              <a:rPr lang="en-US" sz="2400" i="1" dirty="0" smtClean="0">
                <a:ea typeface="ＭＳ Ｐゴシック" pitchFamily="1" charset="-128"/>
              </a:rPr>
              <a:t> </a:t>
            </a:r>
            <a:r>
              <a:rPr lang="en-US" sz="2400" i="1" dirty="0" err="1" smtClean="0">
                <a:ea typeface="ＭＳ Ｐゴシック" pitchFamily="1" charset="-128"/>
              </a:rPr>
              <a:t>religio</a:t>
            </a:r>
            <a:r>
              <a:rPr lang="en-US" sz="2400" dirty="0" smtClean="0">
                <a:ea typeface="ＭＳ Ｐゴシック" pitchFamily="1" charset="-128"/>
              </a:rPr>
              <a:t>, the ruler of a land determines its religion.</a:t>
            </a:r>
          </a:p>
          <a:p>
            <a:pPr lvl="1" eaLnBrk="1" hangingPunct="1">
              <a:lnSpc>
                <a:spcPct val="90000"/>
              </a:lnSpc>
            </a:pPr>
            <a:r>
              <a:rPr lang="en-US" sz="2400" dirty="0" smtClean="0">
                <a:ea typeface="ＭＳ Ｐゴシック" pitchFamily="1" charset="-128"/>
              </a:rPr>
              <a:t>Lutherans were permitted to retain church lands confiscated before 1552.</a:t>
            </a:r>
          </a:p>
          <a:p>
            <a:pPr lvl="1" eaLnBrk="1" hangingPunct="1">
              <a:lnSpc>
                <a:spcPct val="90000"/>
              </a:lnSpc>
            </a:pPr>
            <a:r>
              <a:rPr lang="en-US" sz="2400" dirty="0" smtClean="0">
                <a:ea typeface="ＭＳ Ｐゴシック" pitchFamily="1" charset="-128"/>
              </a:rPr>
              <a:t>It did not extend recognition to Anabaptists and Calvinists.</a:t>
            </a:r>
          </a:p>
        </p:txBody>
      </p:sp>
      <p:sp>
        <p:nvSpPr>
          <p:cNvPr id="31748"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mch11_03"/>
          <p:cNvPicPr>
            <a:picLocks noChangeAspect="1" noChangeArrowheads="1"/>
          </p:cNvPicPr>
          <p:nvPr/>
        </p:nvPicPr>
        <p:blipFill>
          <a:blip r:embed="rId3" cstate="print"/>
          <a:srcRect/>
          <a:stretch>
            <a:fillRect/>
          </a:stretch>
        </p:blipFill>
        <p:spPr bwMode="auto">
          <a:xfrm>
            <a:off x="1668463" y="227013"/>
            <a:ext cx="6569075" cy="6337300"/>
          </a:xfrm>
          <a:prstGeom prst="rect">
            <a:avLst/>
          </a:prstGeom>
          <a:noFill/>
          <a:ln w="9525">
            <a:noFill/>
            <a:miter lim="800000"/>
            <a:headEnd/>
            <a:tailEnd/>
          </a:ln>
        </p:spPr>
      </p:pic>
      <p:sp>
        <p:nvSpPr>
          <p:cNvPr id="38915" name="Footer Placeholder 8"/>
          <p:cNvSpPr txBox="1">
            <a:spLocks noGrp="1"/>
          </p:cNvSpPr>
          <p:nvPr/>
        </p:nvSpPr>
        <p:spPr bwMode="auto">
          <a:xfrm>
            <a:off x="2895600" y="6705600"/>
            <a:ext cx="4267200" cy="152400"/>
          </a:xfrm>
          <a:prstGeom prst="rect">
            <a:avLst/>
          </a:prstGeom>
          <a:noFill/>
          <a:ln w="9525">
            <a:noFill/>
            <a:miter lim="800000"/>
            <a:headEnd/>
            <a:tailEnd/>
          </a:ln>
        </p:spPr>
        <p:txBody>
          <a:bodyPr/>
          <a:lstStyle/>
          <a:p>
            <a:pPr algn="ctr"/>
            <a:r>
              <a:rPr lang="en-US" sz="600">
                <a:solidFill>
                  <a:schemeClr val="tx2"/>
                </a:solidFill>
                <a:latin typeface="Arial" charset="0"/>
                <a:cs typeface="Arial" charset="0"/>
              </a:rPr>
              <a:t>Copyright © 2010 Pearson Education, Inc., Upper Saddle River, NJ 07458. All rights reserved.</a:t>
            </a:r>
          </a:p>
        </p:txBody>
      </p:sp>
      <p:sp>
        <p:nvSpPr>
          <p:cNvPr id="4" name="TextBox 3"/>
          <p:cNvSpPr txBox="1"/>
          <p:nvPr/>
        </p:nvSpPr>
        <p:spPr>
          <a:xfrm>
            <a:off x="152400" y="6477000"/>
            <a:ext cx="1219200" cy="381000"/>
          </a:xfrm>
          <a:prstGeom prst="rect">
            <a:avLst/>
          </a:prstGeom>
          <a:noFill/>
        </p:spPr>
        <p:txBody>
          <a:bodyPr wrap="square" rtlCol="0">
            <a:spAutoFit/>
          </a:bodyPr>
          <a:lstStyle/>
          <a:p>
            <a:r>
              <a:rPr lang="en-US" dirty="0" smtClean="0"/>
              <a:t>Stop</a:t>
            </a:r>
            <a:endParaRPr lang="en-US" dirty="0"/>
          </a:p>
        </p:txBody>
      </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Society in 16</a:t>
            </a:r>
            <a:r>
              <a:rPr lang="en-US" baseline="30000" dirty="0" smtClean="0"/>
              <a:t>th</a:t>
            </a:r>
            <a:r>
              <a:rPr lang="en-US" dirty="0" smtClean="0"/>
              <a:t> century Europe</a:t>
            </a:r>
            <a:endParaRPr lang="en-US" dirty="0"/>
          </a:p>
        </p:txBody>
      </p:sp>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ch12_02"/>
          <p:cNvPicPr>
            <a:picLocks noChangeAspect="1" noChangeArrowheads="1"/>
          </p:cNvPicPr>
          <p:nvPr/>
        </p:nvPicPr>
        <p:blipFill>
          <a:blip r:embed="rId3" cstate="print"/>
          <a:srcRect/>
          <a:stretch>
            <a:fillRect/>
          </a:stretch>
        </p:blipFill>
        <p:spPr bwMode="auto">
          <a:xfrm>
            <a:off x="2611438" y="152400"/>
            <a:ext cx="4397375" cy="2873375"/>
          </a:xfrm>
          <a:prstGeom prst="rect">
            <a:avLst/>
          </a:prstGeom>
          <a:noFill/>
          <a:ln w="9525">
            <a:noFill/>
            <a:miter lim="800000"/>
            <a:headEnd/>
            <a:tailEnd/>
          </a:ln>
        </p:spPr>
      </p:pic>
      <p:pic>
        <p:nvPicPr>
          <p:cNvPr id="15363" name="Picture 4" descr="ich12_03"/>
          <p:cNvPicPr>
            <a:picLocks noChangeAspect="1" noChangeArrowheads="1"/>
          </p:cNvPicPr>
          <p:nvPr/>
        </p:nvPicPr>
        <p:blipFill>
          <a:blip r:embed="rId4" cstate="print"/>
          <a:srcRect/>
          <a:stretch>
            <a:fillRect/>
          </a:stretch>
        </p:blipFill>
        <p:spPr bwMode="auto">
          <a:xfrm>
            <a:off x="2609850" y="3097213"/>
            <a:ext cx="4400550" cy="3524250"/>
          </a:xfrm>
          <a:prstGeom prst="rect">
            <a:avLst/>
          </a:prstGeom>
          <a:noFill/>
          <a:ln w="9525">
            <a:noFill/>
            <a:miter lim="800000"/>
            <a:headEnd/>
            <a:tailEnd/>
          </a:ln>
        </p:spPr>
      </p:pic>
      <p:sp>
        <p:nvSpPr>
          <p:cNvPr id="15364" name="Rectangle 5"/>
          <p:cNvSpPr>
            <a:spLocks noChangeArrowheads="1"/>
          </p:cNvSpPr>
          <p:nvPr/>
        </p:nvSpPr>
        <p:spPr bwMode="auto">
          <a:xfrm>
            <a:off x="2667000" y="2820988"/>
            <a:ext cx="184150" cy="214312"/>
          </a:xfrm>
          <a:prstGeom prst="rect">
            <a:avLst/>
          </a:prstGeom>
          <a:noFill/>
          <a:ln w="9525">
            <a:noFill/>
            <a:miter lim="800000"/>
            <a:headEnd/>
            <a:tailEnd/>
          </a:ln>
        </p:spPr>
        <p:txBody>
          <a:bodyPr wrap="none">
            <a:spAutoFit/>
          </a:bodyPr>
          <a:lstStyle/>
          <a:p>
            <a:pPr eaLnBrk="1" hangingPunct="1"/>
            <a:endParaRPr lang="en-US" sz="800">
              <a:latin typeface="Arial"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a:xfrm>
            <a:off x="457200" y="990600"/>
            <a:ext cx="8229600" cy="1066800"/>
          </a:xfrm>
        </p:spPr>
        <p:txBody>
          <a:bodyPr>
            <a:normAutofit fontScale="90000"/>
          </a:bodyPr>
          <a:lstStyle/>
          <a:p>
            <a:pPr eaLnBrk="1" hangingPunct="1"/>
            <a:r>
              <a:rPr lang="en-US" sz="3200" dirty="0" smtClean="0">
                <a:ea typeface="ＭＳ Ｐゴシック" pitchFamily="1" charset="-128"/>
              </a:rPr>
              <a:t>Religious Life in </a:t>
            </a:r>
            <a:br>
              <a:rPr lang="en-US" sz="3200" dirty="0" smtClean="0">
                <a:ea typeface="ＭＳ Ｐゴシック" pitchFamily="1" charset="-128"/>
              </a:rPr>
            </a:br>
            <a:r>
              <a:rPr lang="en-US" sz="3200" dirty="0" smtClean="0">
                <a:ea typeface="ＭＳ Ｐゴシック" pitchFamily="1" charset="-128"/>
              </a:rPr>
              <a:t>Fifteenth-Century (Later Protestant) Cities</a:t>
            </a:r>
          </a:p>
        </p:txBody>
      </p:sp>
      <p:sp>
        <p:nvSpPr>
          <p:cNvPr id="40963" name="Rectangle 5"/>
          <p:cNvSpPr>
            <a:spLocks noGrp="1" noChangeArrowheads="1"/>
          </p:cNvSpPr>
          <p:nvPr>
            <p:ph idx="1"/>
          </p:nvPr>
        </p:nvSpPr>
        <p:spPr/>
        <p:txBody>
          <a:bodyPr>
            <a:normAutofit fontScale="92500" lnSpcReduction="10000"/>
          </a:bodyPr>
          <a:lstStyle/>
          <a:p>
            <a:pPr eaLnBrk="1" hangingPunct="1">
              <a:lnSpc>
                <a:spcPct val="90000"/>
              </a:lnSpc>
            </a:pPr>
            <a:r>
              <a:rPr lang="en-US" sz="3200" dirty="0" smtClean="0">
                <a:ea typeface="ＭＳ Ｐゴシック" pitchFamily="1" charset="-128"/>
              </a:rPr>
              <a:t>The clergy were ubiquitous.</a:t>
            </a:r>
          </a:p>
          <a:p>
            <a:pPr eaLnBrk="1" hangingPunct="1">
              <a:lnSpc>
                <a:spcPct val="90000"/>
              </a:lnSpc>
            </a:pPr>
            <a:r>
              <a:rPr lang="en-US" sz="3200" dirty="0" smtClean="0">
                <a:ea typeface="ＭＳ Ｐゴシック" pitchFamily="1" charset="-128"/>
              </a:rPr>
              <a:t>Daily life was regulated by the calendar, with frequent fasts and festivals. </a:t>
            </a:r>
          </a:p>
          <a:p>
            <a:pPr eaLnBrk="1" hangingPunct="1">
              <a:lnSpc>
                <a:spcPct val="90000"/>
              </a:lnSpc>
            </a:pPr>
            <a:r>
              <a:rPr lang="en-US" sz="3200" dirty="0" smtClean="0">
                <a:ea typeface="ＭＳ Ｐゴシック" pitchFamily="1" charset="-128"/>
              </a:rPr>
              <a:t>Monasteries and nunneries were influential institutions.</a:t>
            </a:r>
          </a:p>
          <a:p>
            <a:pPr eaLnBrk="1" hangingPunct="1">
              <a:lnSpc>
                <a:spcPct val="90000"/>
              </a:lnSpc>
            </a:pPr>
            <a:r>
              <a:rPr lang="en-US" sz="3200" dirty="0" smtClean="0">
                <a:ea typeface="ＭＳ Ｐゴシック" pitchFamily="1" charset="-128"/>
              </a:rPr>
              <a:t>Even many Catholic clergy had concubines and children, and were often resented by lay people.</a:t>
            </a:r>
          </a:p>
        </p:txBody>
      </p:sp>
      <p:sp>
        <p:nvSpPr>
          <p:cNvPr id="40964"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ipe(down)">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wipe(down)">
                                      <p:cBhvr>
                                        <p:cTn id="12" dur="500"/>
                                        <p:tgtEl>
                                          <p:spTgt spid="409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0963">
                                            <p:txEl>
                                              <p:pRg st="2" end="2"/>
                                            </p:txEl>
                                          </p:spTgt>
                                        </p:tgtEl>
                                        <p:attrNameLst>
                                          <p:attrName>style.visibility</p:attrName>
                                        </p:attrNameLst>
                                      </p:cBhvr>
                                      <p:to>
                                        <p:strVal val="visible"/>
                                      </p:to>
                                    </p:set>
                                    <p:animEffect transition="in" filter="wipe(down)">
                                      <p:cBhvr>
                                        <p:cTn id="17" dur="500"/>
                                        <p:tgtEl>
                                          <p:spTgt spid="409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0963">
                                            <p:txEl>
                                              <p:pRg st="3" end="3"/>
                                            </p:txEl>
                                          </p:spTgt>
                                        </p:tgtEl>
                                        <p:attrNameLst>
                                          <p:attrName>style.visibility</p:attrName>
                                        </p:attrNameLst>
                                      </p:cBhvr>
                                      <p:to>
                                        <p:strVal val="visible"/>
                                      </p:to>
                                    </p:set>
                                    <p:animEffect transition="in" filter="wipe(down)">
                                      <p:cBhvr>
                                        <p:cTn id="22" dur="500"/>
                                        <p:tgtEl>
                                          <p:spTgt spid="409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p:txBody>
          <a:bodyPr>
            <a:normAutofit fontScale="90000"/>
          </a:bodyPr>
          <a:lstStyle/>
          <a:p>
            <a:pPr eaLnBrk="1" hangingPunct="1"/>
            <a:r>
              <a:rPr lang="en-US" dirty="0" smtClean="0">
                <a:ea typeface="ＭＳ Ｐゴシック" pitchFamily="1" charset="-128"/>
              </a:rPr>
              <a:t>Religious Life in </a:t>
            </a:r>
            <a:br>
              <a:rPr lang="en-US" dirty="0" smtClean="0">
                <a:ea typeface="ＭＳ Ｐゴシック" pitchFamily="1" charset="-128"/>
              </a:rPr>
            </a:br>
            <a:r>
              <a:rPr lang="en-US" smtClean="0">
                <a:ea typeface="ＭＳ Ｐゴシック" pitchFamily="1" charset="-128"/>
              </a:rPr>
              <a:t>Sixteenth-Century Protestant Cities</a:t>
            </a:r>
            <a:endParaRPr lang="en-US" dirty="0" smtClean="0">
              <a:ea typeface="ＭＳ Ｐゴシック" pitchFamily="1" charset="-128"/>
            </a:endParaRPr>
          </a:p>
        </p:txBody>
      </p:sp>
      <p:sp>
        <p:nvSpPr>
          <p:cNvPr id="41987" name="Rectangle 5"/>
          <p:cNvSpPr>
            <a:spLocks noGrp="1" noChangeArrowheads="1"/>
          </p:cNvSpPr>
          <p:nvPr>
            <p:ph idx="1"/>
          </p:nvPr>
        </p:nvSpPr>
        <p:spPr>
          <a:xfrm>
            <a:off x="1295400" y="2362200"/>
            <a:ext cx="6711654" cy="4195481"/>
          </a:xfrm>
        </p:spPr>
        <p:txBody>
          <a:bodyPr>
            <a:normAutofit lnSpcReduction="10000"/>
          </a:bodyPr>
          <a:lstStyle/>
          <a:p>
            <a:pPr eaLnBrk="1" hangingPunct="1"/>
            <a:r>
              <a:rPr lang="en-US" sz="3600" dirty="0" smtClean="0">
                <a:ea typeface="ＭＳ Ｐゴシック" pitchFamily="1" charset="-128"/>
              </a:rPr>
              <a:t>There were far fewer clergy.</a:t>
            </a:r>
          </a:p>
          <a:p>
            <a:pPr eaLnBrk="1" hangingPunct="1"/>
            <a:r>
              <a:rPr lang="en-US" sz="3600" dirty="0" smtClean="0">
                <a:ea typeface="ＭＳ Ｐゴシック" pitchFamily="1" charset="-128"/>
              </a:rPr>
              <a:t>The number of holidays shrunk by a third.</a:t>
            </a:r>
          </a:p>
          <a:p>
            <a:pPr eaLnBrk="1" hangingPunct="1"/>
            <a:r>
              <a:rPr lang="en-US" sz="3600" dirty="0" smtClean="0">
                <a:ea typeface="ＭＳ Ｐゴシック" pitchFamily="1" charset="-128"/>
              </a:rPr>
              <a:t>Cloisters had nearly disappeared.</a:t>
            </a:r>
          </a:p>
          <a:p>
            <a:pPr eaLnBrk="1" hangingPunct="1"/>
            <a:r>
              <a:rPr lang="en-US" sz="3600" dirty="0" smtClean="0">
                <a:ea typeface="ＭＳ Ｐゴシック" pitchFamily="1" charset="-128"/>
              </a:rPr>
              <a:t>Protestant clergy were still resented.</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down)">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wipe(down)">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wipe(down)">
                                      <p:cBhvr>
                                        <p:cTn id="17" dur="500"/>
                                        <p:tgtEl>
                                          <p:spTgt spid="419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wipe(down)">
                                      <p:cBhvr>
                                        <p:cTn id="22" dur="500"/>
                                        <p:tgtEl>
                                          <p:spTgt spid="419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762000"/>
            <a:ext cx="8229600" cy="1066800"/>
          </a:xfrm>
        </p:spPr>
        <p:txBody>
          <a:bodyPr/>
          <a:lstStyle/>
          <a:p>
            <a:pPr eaLnBrk="1" hangingPunct="1"/>
            <a:r>
              <a:rPr lang="en-US" dirty="0" smtClean="0">
                <a:ea typeface="ＭＳ Ｐゴシック" pitchFamily="1" charset="-128"/>
              </a:rPr>
              <a:t>Education</a:t>
            </a:r>
          </a:p>
        </p:txBody>
      </p:sp>
      <p:sp>
        <p:nvSpPr>
          <p:cNvPr id="43011" name="Rectangle 3"/>
          <p:cNvSpPr>
            <a:spLocks noGrp="1" noChangeArrowheads="1"/>
          </p:cNvSpPr>
          <p:nvPr>
            <p:ph idx="1"/>
          </p:nvPr>
        </p:nvSpPr>
        <p:spPr>
          <a:xfrm>
            <a:off x="457200" y="1676400"/>
            <a:ext cx="8229600" cy="4898136"/>
          </a:xfrm>
        </p:spPr>
        <p:txBody>
          <a:bodyPr>
            <a:noAutofit/>
          </a:bodyPr>
          <a:lstStyle/>
          <a:p>
            <a:pPr lvl="1" eaLnBrk="1" hangingPunct="1">
              <a:lnSpc>
                <a:spcPct val="90000"/>
              </a:lnSpc>
            </a:pPr>
            <a:r>
              <a:rPr lang="en-US" sz="2800" dirty="0" smtClean="0">
                <a:ea typeface="ＭＳ Ｐゴシック" pitchFamily="1" charset="-128"/>
              </a:rPr>
              <a:t>The Reformation had a profound effect on education, as it implemented humanistic educational reforms.</a:t>
            </a:r>
          </a:p>
          <a:p>
            <a:pPr lvl="1" eaLnBrk="1" hangingPunct="1">
              <a:lnSpc>
                <a:spcPct val="90000"/>
              </a:lnSpc>
            </a:pPr>
            <a:r>
              <a:rPr lang="en-US" sz="2800" dirty="0" smtClean="0">
                <a:ea typeface="ＭＳ Ｐゴシック" pitchFamily="1" charset="-128"/>
              </a:rPr>
              <a:t>Counter-reformers emphasized the classic Scholastic writers: Lombard, Bonaventure and Aquinas.</a:t>
            </a:r>
          </a:p>
          <a:p>
            <a:pPr lvl="1" eaLnBrk="1" hangingPunct="1">
              <a:lnSpc>
                <a:spcPct val="90000"/>
              </a:lnSpc>
            </a:pPr>
            <a:r>
              <a:rPr lang="en-US" sz="2800" dirty="0" smtClean="0">
                <a:ea typeface="ＭＳ Ｐゴシック" pitchFamily="1" charset="-128"/>
              </a:rPr>
              <a:t>Some humanists thought that the Protestant co-option of their curricula narrowed it; however, the Reformation spread humanist ideas farther than they had been before.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anim calcmode="lin" valueType="num">
                                      <p:cBhvr additive="base">
                                        <p:cTn id="11" dur="5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301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anim calcmode="lin" valueType="num">
                                      <p:cBhvr additive="base">
                                        <p:cTn id="15"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30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ich11_10"/>
          <p:cNvPicPr>
            <a:picLocks noChangeAspect="1" noChangeArrowheads="1"/>
          </p:cNvPicPr>
          <p:nvPr/>
        </p:nvPicPr>
        <p:blipFill>
          <a:blip r:embed="rId3" cstate="print"/>
          <a:srcRect/>
          <a:stretch>
            <a:fillRect/>
          </a:stretch>
        </p:blipFill>
        <p:spPr bwMode="auto">
          <a:xfrm>
            <a:off x="2760663" y="228600"/>
            <a:ext cx="4073525" cy="6299200"/>
          </a:xfrm>
          <a:prstGeom prst="rect">
            <a:avLst/>
          </a:prstGeom>
          <a:noFill/>
          <a:ln w="12700">
            <a:noFill/>
            <a:miter lim="800000"/>
            <a:headEnd/>
            <a:tailEnd/>
          </a:ln>
        </p:spPr>
      </p:pic>
      <p:sp>
        <p:nvSpPr>
          <p:cNvPr id="44035"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ea typeface="ＭＳ Ｐゴシック" pitchFamily="1" charset="-128"/>
              </a:rPr>
              <a:t>Women</a:t>
            </a:r>
          </a:p>
        </p:txBody>
      </p:sp>
      <p:sp>
        <p:nvSpPr>
          <p:cNvPr id="45059" name="Rectangle 3"/>
          <p:cNvSpPr>
            <a:spLocks noGrp="1" noChangeArrowheads="1"/>
          </p:cNvSpPr>
          <p:nvPr>
            <p:ph idx="1"/>
          </p:nvPr>
        </p:nvSpPr>
        <p:spPr/>
        <p:txBody>
          <a:bodyPr>
            <a:normAutofit fontScale="92500" lnSpcReduction="10000"/>
          </a:bodyPr>
          <a:lstStyle/>
          <a:p>
            <a:pPr eaLnBrk="1" hangingPunct="1">
              <a:lnSpc>
                <a:spcPct val="90000"/>
              </a:lnSpc>
            </a:pPr>
            <a:r>
              <a:rPr lang="en-US" sz="2800" dirty="0" smtClean="0">
                <a:ea typeface="ＭＳ Ｐゴシック" pitchFamily="1" charset="-128"/>
              </a:rPr>
              <a:t>The Protestant rejection of celibacy accompanied their rejection of the Medieval tendency to degrade women as temptresses or exalt them as virgins. Instead, they praised women as mothers and housewives.</a:t>
            </a:r>
          </a:p>
          <a:p>
            <a:pPr eaLnBrk="1" hangingPunct="1">
              <a:lnSpc>
                <a:spcPct val="90000"/>
              </a:lnSpc>
            </a:pPr>
            <a:r>
              <a:rPr lang="en-US" sz="2800" dirty="0" smtClean="0">
                <a:ea typeface="ＭＳ Ｐゴシック" pitchFamily="1" charset="-128"/>
              </a:rPr>
              <a:t>Marriage was viewed as a partnership between man and wife.</a:t>
            </a:r>
          </a:p>
          <a:p>
            <a:pPr lvl="1" eaLnBrk="1" hangingPunct="1">
              <a:lnSpc>
                <a:spcPct val="90000"/>
              </a:lnSpc>
            </a:pPr>
            <a:r>
              <a:rPr lang="en-US" sz="2400" dirty="0" smtClean="0">
                <a:ea typeface="ＭＳ Ｐゴシック" pitchFamily="1" charset="-128"/>
              </a:rPr>
              <a:t>Women had the right to divorce and remarry, just as men did.</a:t>
            </a:r>
          </a:p>
          <a:p>
            <a:pPr lvl="1" eaLnBrk="1" hangingPunct="1">
              <a:lnSpc>
                <a:spcPct val="90000"/>
              </a:lnSpc>
            </a:pPr>
            <a:r>
              <a:rPr lang="en-US" sz="2400" dirty="0" smtClean="0">
                <a:ea typeface="ＭＳ Ｐゴシック" pitchFamily="1" charset="-128"/>
              </a:rPr>
              <a:t>However, wives remained subject to their husbands.</a:t>
            </a:r>
          </a:p>
        </p:txBody>
      </p:sp>
      <p:sp>
        <p:nvSpPr>
          <p:cNvPr id="45060"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down)">
                                      <p:cBhvr>
                                        <p:cTn id="7" dur="5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wipe(down)">
                                      <p:cBhvr>
                                        <p:cTn id="12" dur="500"/>
                                        <p:tgtEl>
                                          <p:spTgt spid="45059">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5059">
                                            <p:txEl>
                                              <p:pRg st="2" end="2"/>
                                            </p:txEl>
                                          </p:spTgt>
                                        </p:tgtEl>
                                        <p:attrNameLst>
                                          <p:attrName>style.visibility</p:attrName>
                                        </p:attrNameLst>
                                      </p:cBhvr>
                                      <p:to>
                                        <p:strVal val="visible"/>
                                      </p:to>
                                    </p:set>
                                    <p:animEffect transition="in" filter="wipe(down)">
                                      <p:cBhvr>
                                        <p:cTn id="15" dur="500"/>
                                        <p:tgtEl>
                                          <p:spTgt spid="45059">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5059">
                                            <p:txEl>
                                              <p:pRg st="3" end="3"/>
                                            </p:txEl>
                                          </p:spTgt>
                                        </p:tgtEl>
                                        <p:attrNameLst>
                                          <p:attrName>style.visibility</p:attrName>
                                        </p:attrNameLst>
                                      </p:cBhvr>
                                      <p:to>
                                        <p:strVal val="visible"/>
                                      </p:to>
                                    </p:set>
                                    <p:animEffect transition="in" filter="wipe(down)">
                                      <p:cBhvr>
                                        <p:cTn id="18" dur="500"/>
                                        <p:tgtEl>
                                          <p:spTgt spid="450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pic>
        <p:nvPicPr>
          <p:cNvPr id="47107" name="Picture 3"/>
          <p:cNvPicPr>
            <a:picLocks noChangeAspect="1"/>
          </p:cNvPicPr>
          <p:nvPr/>
        </p:nvPicPr>
        <p:blipFill>
          <a:blip r:embed="rId3" cstate="print"/>
          <a:srcRect/>
          <a:stretch>
            <a:fillRect/>
          </a:stretch>
        </p:blipFill>
        <p:spPr bwMode="auto">
          <a:xfrm>
            <a:off x="1147763" y="306388"/>
            <a:ext cx="7767637" cy="614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p:txBody>
          <a:bodyPr>
            <a:normAutofit/>
          </a:bodyPr>
          <a:lstStyle/>
          <a:p>
            <a:pPr eaLnBrk="1" hangingPunct="1"/>
            <a:r>
              <a:rPr lang="en-US" smtClean="0">
                <a:ea typeface="ＭＳ Ｐゴシック" pitchFamily="1" charset="-128"/>
              </a:rPr>
              <a:t>Family Life in </a:t>
            </a:r>
            <a:br>
              <a:rPr lang="en-US" smtClean="0">
                <a:ea typeface="ＭＳ Ｐゴシック" pitchFamily="1" charset="-128"/>
              </a:rPr>
            </a:br>
            <a:r>
              <a:rPr lang="en-US" smtClean="0">
                <a:ea typeface="ＭＳ Ｐゴシック" pitchFamily="1" charset="-128"/>
              </a:rPr>
              <a:t>Early Modern Europe</a:t>
            </a:r>
          </a:p>
        </p:txBody>
      </p:sp>
      <p:sp>
        <p:nvSpPr>
          <p:cNvPr id="46083" name="Rectangle 5"/>
          <p:cNvSpPr>
            <a:spLocks noGrp="1" noChangeArrowheads="1"/>
          </p:cNvSpPr>
          <p:nvPr>
            <p:ph idx="1"/>
          </p:nvPr>
        </p:nvSpPr>
        <p:spPr/>
        <p:txBody>
          <a:bodyPr>
            <a:normAutofit fontScale="85000" lnSpcReduction="10000"/>
          </a:bodyPr>
          <a:lstStyle/>
          <a:p>
            <a:pPr eaLnBrk="1" hangingPunct="1">
              <a:lnSpc>
                <a:spcPct val="90000"/>
              </a:lnSpc>
            </a:pPr>
            <a:r>
              <a:rPr lang="en-US" sz="2400" dirty="0" smtClean="0">
                <a:ea typeface="ＭＳ Ｐゴシック" pitchFamily="1" charset="-128"/>
              </a:rPr>
              <a:t>Between 1500 and 1800, men and women married later than they had before.</a:t>
            </a:r>
          </a:p>
          <a:p>
            <a:pPr lvl="1" eaLnBrk="1" hangingPunct="1">
              <a:lnSpc>
                <a:spcPct val="90000"/>
              </a:lnSpc>
            </a:pPr>
            <a:r>
              <a:rPr lang="en-US" sz="2000" dirty="0" smtClean="0">
                <a:ea typeface="ＭＳ Ｐゴシック" pitchFamily="1" charset="-128"/>
              </a:rPr>
              <a:t>Men: mid to late 20s</a:t>
            </a:r>
          </a:p>
          <a:p>
            <a:pPr lvl="1" eaLnBrk="1" hangingPunct="1">
              <a:lnSpc>
                <a:spcPct val="90000"/>
              </a:lnSpc>
            </a:pPr>
            <a:r>
              <a:rPr lang="en-US" sz="2000" dirty="0" smtClean="0">
                <a:ea typeface="ＭＳ Ｐゴシック" pitchFamily="1" charset="-128"/>
              </a:rPr>
              <a:t>Women: early to mid 20s</a:t>
            </a:r>
          </a:p>
          <a:p>
            <a:pPr eaLnBrk="1" hangingPunct="1">
              <a:lnSpc>
                <a:spcPct val="90000"/>
              </a:lnSpc>
            </a:pPr>
            <a:r>
              <a:rPr lang="en-US" sz="2400" dirty="0" smtClean="0">
                <a:ea typeface="ＭＳ Ｐゴシック" pitchFamily="1" charset="-128"/>
              </a:rPr>
              <a:t>Marriages tended to be arranged, however it was usual for the couple to have known each other, and their feelings were often respected.</a:t>
            </a:r>
          </a:p>
          <a:p>
            <a:pPr eaLnBrk="1" hangingPunct="1">
              <a:lnSpc>
                <a:spcPct val="90000"/>
              </a:lnSpc>
            </a:pPr>
            <a:r>
              <a:rPr lang="en-US" sz="2400" dirty="0" smtClean="0">
                <a:ea typeface="ＭＳ Ｐゴシック" pitchFamily="1" charset="-128"/>
              </a:rPr>
              <a:t>Families consisted of two parents and two to four children.</a:t>
            </a:r>
          </a:p>
          <a:p>
            <a:pPr eaLnBrk="1" hangingPunct="1">
              <a:lnSpc>
                <a:spcPct val="90000"/>
              </a:lnSpc>
            </a:pPr>
            <a:r>
              <a:rPr lang="en-US" sz="2400" dirty="0" smtClean="0">
                <a:ea typeface="ＭＳ Ｐゴシック" pitchFamily="1" charset="-128"/>
              </a:rPr>
              <a:t>The church and physicians condemned those who hired wet nurses.</a:t>
            </a:r>
          </a:p>
          <a:p>
            <a:pPr eaLnBrk="1" hangingPunct="1">
              <a:lnSpc>
                <a:spcPct val="90000"/>
              </a:lnSpc>
            </a:pPr>
            <a:r>
              <a:rPr lang="en-US" sz="2400" dirty="0" smtClean="0">
                <a:ea typeface="ＭＳ Ｐゴシック" pitchFamily="1" charset="-128"/>
              </a:rPr>
              <a:t>The traditional family had features that seemed cold and distant. The pragmatic was often stressed over the romantic.</a:t>
            </a:r>
          </a:p>
        </p:txBody>
      </p:sp>
      <p:sp>
        <p:nvSpPr>
          <p:cNvPr id="46084"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down)">
                                      <p:cBhvr>
                                        <p:cTn id="7" dur="500"/>
                                        <p:tgtEl>
                                          <p:spTgt spid="4608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6083">
                                            <p:txEl>
                                              <p:pRg st="1" end="1"/>
                                            </p:txEl>
                                          </p:spTgt>
                                        </p:tgtEl>
                                        <p:attrNameLst>
                                          <p:attrName>style.visibility</p:attrName>
                                        </p:attrNameLst>
                                      </p:cBhvr>
                                      <p:to>
                                        <p:strVal val="visible"/>
                                      </p:to>
                                    </p:set>
                                    <p:animEffect transition="in" filter="wipe(down)">
                                      <p:cBhvr>
                                        <p:cTn id="10" dur="500"/>
                                        <p:tgtEl>
                                          <p:spTgt spid="4608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6083">
                                            <p:txEl>
                                              <p:pRg st="2" end="2"/>
                                            </p:txEl>
                                          </p:spTgt>
                                        </p:tgtEl>
                                        <p:attrNameLst>
                                          <p:attrName>style.visibility</p:attrName>
                                        </p:attrNameLst>
                                      </p:cBhvr>
                                      <p:to>
                                        <p:strVal val="visible"/>
                                      </p:to>
                                    </p:set>
                                    <p:animEffect transition="in" filter="wipe(down)">
                                      <p:cBhvr>
                                        <p:cTn id="13" dur="500"/>
                                        <p:tgtEl>
                                          <p:spTgt spid="4608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6083">
                                            <p:txEl>
                                              <p:pRg st="3" end="3"/>
                                            </p:txEl>
                                          </p:spTgt>
                                        </p:tgtEl>
                                        <p:attrNameLst>
                                          <p:attrName>style.visibility</p:attrName>
                                        </p:attrNameLst>
                                      </p:cBhvr>
                                      <p:to>
                                        <p:strVal val="visible"/>
                                      </p:to>
                                    </p:set>
                                    <p:animEffect transition="in" filter="wipe(down)">
                                      <p:cBhvr>
                                        <p:cTn id="18" dur="500"/>
                                        <p:tgtEl>
                                          <p:spTgt spid="4608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animEffect transition="in" filter="wipe(down)">
                                      <p:cBhvr>
                                        <p:cTn id="23" dur="500"/>
                                        <p:tgtEl>
                                          <p:spTgt spid="4608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6083">
                                            <p:txEl>
                                              <p:pRg st="5" end="5"/>
                                            </p:txEl>
                                          </p:spTgt>
                                        </p:tgtEl>
                                        <p:attrNameLst>
                                          <p:attrName>style.visibility</p:attrName>
                                        </p:attrNameLst>
                                      </p:cBhvr>
                                      <p:to>
                                        <p:strVal val="visible"/>
                                      </p:to>
                                    </p:set>
                                    <p:animEffect transition="in" filter="wipe(down)">
                                      <p:cBhvr>
                                        <p:cTn id="28" dur="500"/>
                                        <p:tgtEl>
                                          <p:spTgt spid="4608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6083">
                                            <p:txEl>
                                              <p:pRg st="6" end="6"/>
                                            </p:txEl>
                                          </p:spTgt>
                                        </p:tgtEl>
                                        <p:attrNameLst>
                                          <p:attrName>style.visibility</p:attrName>
                                        </p:attrNameLst>
                                      </p:cBhvr>
                                      <p:to>
                                        <p:strVal val="visible"/>
                                      </p:to>
                                    </p:set>
                                    <p:animEffect transition="in" filter="wipe(down)">
                                      <p:cBhvr>
                                        <p:cTn id="33" dur="500"/>
                                        <p:tgtEl>
                                          <p:spTgt spid="460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p:txBody>
          <a:bodyPr/>
          <a:lstStyle/>
          <a:p>
            <a:pPr eaLnBrk="1" hangingPunct="1"/>
            <a:r>
              <a:rPr lang="en-US" smtClean="0">
                <a:ea typeface="ＭＳ Ｐゴシック" pitchFamily="1" charset="-128"/>
              </a:rPr>
              <a:t>Literature</a:t>
            </a:r>
          </a:p>
        </p:txBody>
      </p:sp>
      <p:sp>
        <p:nvSpPr>
          <p:cNvPr id="48131" name="Rectangle 5"/>
          <p:cNvSpPr>
            <a:spLocks noGrp="1" noChangeArrowheads="1"/>
          </p:cNvSpPr>
          <p:nvPr>
            <p:ph idx="1"/>
          </p:nvPr>
        </p:nvSpPr>
        <p:spPr/>
        <p:txBody>
          <a:bodyPr>
            <a:normAutofit fontScale="85000" lnSpcReduction="20000"/>
          </a:bodyPr>
          <a:lstStyle/>
          <a:p>
            <a:pPr eaLnBrk="1" hangingPunct="1">
              <a:lnSpc>
                <a:spcPct val="90000"/>
              </a:lnSpc>
            </a:pPr>
            <a:r>
              <a:rPr lang="en-US" sz="2800" dirty="0" smtClean="0">
                <a:ea typeface="ＭＳ Ｐゴシック" pitchFamily="1" charset="-128"/>
              </a:rPr>
              <a:t>The Reformation did not only bring about cultural and changes. There were also major innovations in literature.</a:t>
            </a:r>
          </a:p>
          <a:p>
            <a:pPr lvl="1" eaLnBrk="1" hangingPunct="1">
              <a:lnSpc>
                <a:spcPct val="90000"/>
              </a:lnSpc>
            </a:pPr>
            <a:r>
              <a:rPr lang="en-US" sz="2400" dirty="0" smtClean="0">
                <a:ea typeface="ＭＳ Ｐゴシック" pitchFamily="1" charset="-128"/>
              </a:rPr>
              <a:t>Miguel De Cervantes </a:t>
            </a:r>
            <a:r>
              <a:rPr lang="en-US" sz="2400" dirty="0" err="1" smtClean="0">
                <a:ea typeface="ＭＳ Ｐゴシック" pitchFamily="1" charset="-128"/>
              </a:rPr>
              <a:t>Saavedra</a:t>
            </a:r>
            <a:r>
              <a:rPr lang="en-US" sz="2400" dirty="0" smtClean="0">
                <a:ea typeface="ＭＳ Ｐゴシック" pitchFamily="1" charset="-128"/>
              </a:rPr>
              <a:t> was a Spanish writer.</a:t>
            </a:r>
          </a:p>
          <a:p>
            <a:pPr lvl="2" eaLnBrk="1" hangingPunct="1">
              <a:lnSpc>
                <a:spcPct val="90000"/>
              </a:lnSpc>
            </a:pPr>
            <a:r>
              <a:rPr lang="en-US" sz="2000" dirty="0" smtClean="0">
                <a:ea typeface="ＭＳ Ｐゴシック" pitchFamily="1" charset="-128"/>
              </a:rPr>
              <a:t>His major work was </a:t>
            </a:r>
            <a:r>
              <a:rPr lang="en-US" sz="2000" i="1" dirty="0" smtClean="0">
                <a:ea typeface="ＭＳ Ｐゴシック" pitchFamily="1" charset="-128"/>
              </a:rPr>
              <a:t>Don Quixote</a:t>
            </a:r>
            <a:r>
              <a:rPr lang="en-US" sz="2000" dirty="0" smtClean="0">
                <a:ea typeface="ＭＳ Ｐゴシック" pitchFamily="1" charset="-128"/>
              </a:rPr>
              <a:t>, which was a satire of the chivalric romances popular in Spain. The juxtaposition of idealism and realism in the novel was very innovative.</a:t>
            </a:r>
          </a:p>
          <a:p>
            <a:pPr lvl="1" eaLnBrk="1" hangingPunct="1">
              <a:lnSpc>
                <a:spcPct val="90000"/>
              </a:lnSpc>
            </a:pPr>
            <a:r>
              <a:rPr lang="en-US" sz="2400" dirty="0" smtClean="0">
                <a:ea typeface="ＭＳ Ｐゴシック" pitchFamily="1" charset="-128"/>
              </a:rPr>
              <a:t>William Shakespeare was an English playwright.</a:t>
            </a:r>
          </a:p>
          <a:p>
            <a:pPr lvl="2" eaLnBrk="1" hangingPunct="1">
              <a:lnSpc>
                <a:spcPct val="90000"/>
              </a:lnSpc>
            </a:pPr>
            <a:r>
              <a:rPr lang="en-US" sz="2000" dirty="0" smtClean="0">
                <a:ea typeface="ＭＳ Ｐゴシック" pitchFamily="1" charset="-128"/>
              </a:rPr>
              <a:t>He wrote histories, tragedies and comedies.</a:t>
            </a:r>
          </a:p>
          <a:p>
            <a:pPr lvl="2" eaLnBrk="1" hangingPunct="1">
              <a:lnSpc>
                <a:spcPct val="90000"/>
              </a:lnSpc>
            </a:pPr>
            <a:r>
              <a:rPr lang="en-US" sz="2000" dirty="0" smtClean="0">
                <a:ea typeface="ＭＳ Ｐゴシック" pitchFamily="1" charset="-128"/>
              </a:rPr>
              <a:t>His work struck universal human themes, many of which were rooted in contemporary religious traditions.</a:t>
            </a:r>
          </a:p>
        </p:txBody>
      </p:sp>
      <p:sp>
        <p:nvSpPr>
          <p:cNvPr id="48132"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down)">
                                      <p:cBhvr>
                                        <p:cTn id="7" dur="500"/>
                                        <p:tgtEl>
                                          <p:spTgt spid="48131">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8131">
                                            <p:txEl>
                                              <p:pRg st="1" end="1"/>
                                            </p:txEl>
                                          </p:spTgt>
                                        </p:tgtEl>
                                        <p:attrNameLst>
                                          <p:attrName>style.visibility</p:attrName>
                                        </p:attrNameLst>
                                      </p:cBhvr>
                                      <p:to>
                                        <p:strVal val="visible"/>
                                      </p:to>
                                    </p:set>
                                    <p:animEffect transition="in" filter="wipe(down)">
                                      <p:cBhvr>
                                        <p:cTn id="10" dur="500"/>
                                        <p:tgtEl>
                                          <p:spTgt spid="48131">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8131">
                                            <p:txEl>
                                              <p:pRg st="2" end="2"/>
                                            </p:txEl>
                                          </p:spTgt>
                                        </p:tgtEl>
                                        <p:attrNameLst>
                                          <p:attrName>style.visibility</p:attrName>
                                        </p:attrNameLst>
                                      </p:cBhvr>
                                      <p:to>
                                        <p:strVal val="visible"/>
                                      </p:to>
                                    </p:set>
                                    <p:animEffect transition="in" filter="wipe(down)">
                                      <p:cBhvr>
                                        <p:cTn id="13" dur="500"/>
                                        <p:tgtEl>
                                          <p:spTgt spid="48131">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8131">
                                            <p:txEl>
                                              <p:pRg st="3" end="3"/>
                                            </p:txEl>
                                          </p:spTgt>
                                        </p:tgtEl>
                                        <p:attrNameLst>
                                          <p:attrName>style.visibility</p:attrName>
                                        </p:attrNameLst>
                                      </p:cBhvr>
                                      <p:to>
                                        <p:strVal val="visible"/>
                                      </p:to>
                                    </p:set>
                                    <p:animEffect transition="in" filter="wipe(down)">
                                      <p:cBhvr>
                                        <p:cTn id="16" dur="500"/>
                                        <p:tgtEl>
                                          <p:spTgt spid="48131">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8131">
                                            <p:txEl>
                                              <p:pRg st="4" end="4"/>
                                            </p:txEl>
                                          </p:spTgt>
                                        </p:tgtEl>
                                        <p:attrNameLst>
                                          <p:attrName>style.visibility</p:attrName>
                                        </p:attrNameLst>
                                      </p:cBhvr>
                                      <p:to>
                                        <p:strVal val="visible"/>
                                      </p:to>
                                    </p:set>
                                    <p:animEffect transition="in" filter="wipe(down)">
                                      <p:cBhvr>
                                        <p:cTn id="19" dur="500"/>
                                        <p:tgtEl>
                                          <p:spTgt spid="48131">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48131">
                                            <p:txEl>
                                              <p:pRg st="5" end="5"/>
                                            </p:txEl>
                                          </p:spTgt>
                                        </p:tgtEl>
                                        <p:attrNameLst>
                                          <p:attrName>style.visibility</p:attrName>
                                        </p:attrNameLst>
                                      </p:cBhvr>
                                      <p:to>
                                        <p:strVal val="visible"/>
                                      </p:to>
                                    </p:set>
                                    <p:animEffect transition="in" filter="wipe(down)">
                                      <p:cBhvr>
                                        <p:cTn id="22" dur="500"/>
                                        <p:tgtEl>
                                          <p:spTgt spid="481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1273</TotalTime>
  <Words>3913</Words>
  <Application>Microsoft Office PowerPoint</Application>
  <PresentationFormat>On-screen Show (4:3)</PresentationFormat>
  <Paragraphs>351</Paragraphs>
  <Slides>50</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ＭＳ Ｐゴシック</vt:lpstr>
      <vt:lpstr>Arial</vt:lpstr>
      <vt:lpstr>Calibri</vt:lpstr>
      <vt:lpstr>Century Gothic</vt:lpstr>
      <vt:lpstr>Wingdings 3</vt:lpstr>
      <vt:lpstr>Ion</vt:lpstr>
      <vt:lpstr>The Reformations</vt:lpstr>
      <vt:lpstr>Reformation?  Reformations?</vt:lpstr>
      <vt:lpstr>Popular Religious Movements and Criticism of the Church</vt:lpstr>
      <vt:lpstr>Lay Control Over Religious Life</vt:lpstr>
      <vt:lpstr>“Magisterial Reformers”:  Luther and Calvin</vt:lpstr>
      <vt:lpstr>Martin Luther (1483-1546)</vt:lpstr>
      <vt:lpstr>Luther’s Path to Reform</vt:lpstr>
      <vt:lpstr>PowerPoint Presentation</vt:lpstr>
      <vt:lpstr>Indulgences</vt:lpstr>
      <vt:lpstr>PowerPoint Presentation</vt:lpstr>
      <vt:lpstr>Break from Rome</vt:lpstr>
      <vt:lpstr>Rome strikes back &amp; Luther’s response</vt:lpstr>
      <vt:lpstr>PowerPoint Presentation</vt:lpstr>
      <vt:lpstr>Spread of the Reformation</vt:lpstr>
      <vt:lpstr>Protestantism develops</vt:lpstr>
      <vt:lpstr>Peasants’ Revolt, 1525-25</vt:lpstr>
      <vt:lpstr>PowerPoint Presentation</vt:lpstr>
      <vt:lpstr>Why was Luther successful?</vt:lpstr>
      <vt:lpstr>The Swiss Reformation</vt:lpstr>
      <vt:lpstr>PowerPoint Presentation</vt:lpstr>
      <vt:lpstr>Anabaptists</vt:lpstr>
      <vt:lpstr>PowerPoint Presentation</vt:lpstr>
      <vt:lpstr>John Calvin (1509-1564)</vt:lpstr>
      <vt:lpstr>Calvin’s Geneva</vt:lpstr>
      <vt:lpstr>TULIP: Guide to Calvinist theology</vt:lpstr>
      <vt:lpstr>Diet of Augsburg</vt:lpstr>
      <vt:lpstr>Expansion and counter…</vt:lpstr>
      <vt:lpstr>PowerPoint Presentation</vt:lpstr>
      <vt:lpstr>PowerPoint Presentation</vt:lpstr>
      <vt:lpstr>The English Reformation</vt:lpstr>
      <vt:lpstr>Henry VIII</vt:lpstr>
      <vt:lpstr>“Reformation Parliament” </vt:lpstr>
      <vt:lpstr>Edward VI</vt:lpstr>
      <vt:lpstr>PowerPoint Presentation</vt:lpstr>
      <vt:lpstr>Catholic Reformation or Counter-Reformation?</vt:lpstr>
      <vt:lpstr>Document: “Constitution of the Society of Jesus”</vt:lpstr>
      <vt:lpstr>The Counter-Reformation</vt:lpstr>
      <vt:lpstr>Council of Trent (1545–1563)</vt:lpstr>
      <vt:lpstr>Peace of Augsburg</vt:lpstr>
      <vt:lpstr>PowerPoint Presentation</vt:lpstr>
      <vt:lpstr>Society in 16th century Europe</vt:lpstr>
      <vt:lpstr>PowerPoint Presentation</vt:lpstr>
      <vt:lpstr>Religious Life in  Fifteenth-Century (Later Protestant) Cities</vt:lpstr>
      <vt:lpstr>Religious Life in  Sixteenth-Century Protestant Cities</vt:lpstr>
      <vt:lpstr>Education</vt:lpstr>
      <vt:lpstr>PowerPoint Presentation</vt:lpstr>
      <vt:lpstr>Women</vt:lpstr>
      <vt:lpstr>PowerPoint Presentation</vt:lpstr>
      <vt:lpstr>Family Life in  Early Modern Europe</vt:lpstr>
      <vt:lpstr>Literature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Reformations</dc:title>
  <dc:creator>Vann Prime</dc:creator>
  <cp:lastModifiedBy>Laura Astorian</cp:lastModifiedBy>
  <cp:revision>59</cp:revision>
  <dcterms:created xsi:type="dcterms:W3CDTF">2010-09-20T21:42:46Z</dcterms:created>
  <dcterms:modified xsi:type="dcterms:W3CDTF">2016-08-15T17:32:38Z</dcterms:modified>
</cp:coreProperties>
</file>