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67"/>
  </p:notesMasterIdLst>
  <p:sldIdLst>
    <p:sldId id="291" r:id="rId2"/>
    <p:sldId id="260" r:id="rId3"/>
    <p:sldId id="263" r:id="rId4"/>
    <p:sldId id="276" r:id="rId5"/>
    <p:sldId id="292" r:id="rId6"/>
    <p:sldId id="262" r:id="rId7"/>
    <p:sldId id="264" r:id="rId8"/>
    <p:sldId id="265" r:id="rId9"/>
    <p:sldId id="266" r:id="rId10"/>
    <p:sldId id="293" r:id="rId11"/>
    <p:sldId id="297" r:id="rId12"/>
    <p:sldId id="275" r:id="rId13"/>
    <p:sldId id="296" r:id="rId14"/>
    <p:sldId id="267" r:id="rId15"/>
    <p:sldId id="294" r:id="rId16"/>
    <p:sldId id="258" r:id="rId17"/>
    <p:sldId id="268" r:id="rId18"/>
    <p:sldId id="311" r:id="rId19"/>
    <p:sldId id="295" r:id="rId20"/>
    <p:sldId id="269" r:id="rId21"/>
    <p:sldId id="271" r:id="rId22"/>
    <p:sldId id="298" r:id="rId23"/>
    <p:sldId id="270" r:id="rId24"/>
    <p:sldId id="312" r:id="rId25"/>
    <p:sldId id="277" r:id="rId26"/>
    <p:sldId id="279" r:id="rId27"/>
    <p:sldId id="300" r:id="rId28"/>
    <p:sldId id="302" r:id="rId29"/>
    <p:sldId id="287" r:id="rId30"/>
    <p:sldId id="272" r:id="rId31"/>
    <p:sldId id="280" r:id="rId32"/>
    <p:sldId id="301" r:id="rId33"/>
    <p:sldId id="313" r:id="rId34"/>
    <p:sldId id="281" r:id="rId35"/>
    <p:sldId id="282" r:id="rId36"/>
    <p:sldId id="283" r:id="rId37"/>
    <p:sldId id="284" r:id="rId38"/>
    <p:sldId id="285" r:id="rId39"/>
    <p:sldId id="273" r:id="rId40"/>
    <p:sldId id="289" r:id="rId41"/>
    <p:sldId id="288" r:id="rId42"/>
    <p:sldId id="274" r:id="rId43"/>
    <p:sldId id="290" r:id="rId44"/>
    <p:sldId id="303" r:id="rId45"/>
    <p:sldId id="310" r:id="rId46"/>
    <p:sldId id="309" r:id="rId47"/>
    <p:sldId id="304" r:id="rId48"/>
    <p:sldId id="306" r:id="rId49"/>
    <p:sldId id="307" r:id="rId50"/>
    <p:sldId id="308" r:id="rId51"/>
    <p:sldId id="315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2AF8E-D6D3-4032-9D76-224885E047B1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6CE33-68FF-4204-910F-C088012E94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26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 pitchFamily="1" charset="-128"/>
              </a:rPr>
              <a:t>Map 19–4 </a:t>
            </a:r>
            <a:r>
              <a:rPr lang="en-US" b="1" smtClean="0">
                <a:latin typeface="Arial" charset="0"/>
                <a:ea typeface="ＭＳ Ｐゴシック" pitchFamily="1" charset="-128"/>
              </a:rPr>
              <a:t>EUROPE 1815, AFTER THE CONGRESS OF VIENNA</a:t>
            </a:r>
            <a:r>
              <a:rPr lang="en-US" smtClean="0">
                <a:latin typeface="Arial" charset="0"/>
                <a:ea typeface="ＭＳ Ｐゴシック" pitchFamily="1" charset="-128"/>
              </a:rPr>
              <a:t> The Congress of Vienna achieved the post-Napoleonic territorial adjustments shown on the map. The most notable arrangements dealt with areas along France’s borders (the Netherlands, Prussia, Switzerland, and Piedmont) and in Poland and northern Italy.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9AB97C-8D4F-4C2E-97E0-F6D1C4E4A1B4}" type="slidenum">
              <a:rPr lang="en-US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26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 pitchFamily="1" charset="-128"/>
              </a:rPr>
              <a:t>John Constable’s Salisbury Cathedral from the Meadows displays the appeal of Romantic art to both medieval monuments and the sublime power of nature. 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1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500" smtClean="0">
                <a:latin typeface="Arial" charset="0"/>
                <a:ea typeface="ＭＳ Ｐゴシック" pitchFamily="1" charset="-128"/>
              </a:rPr>
              <a:t>John Constable (1776–1837), “Salisbury Cathedral from the Meadows,” 1831. Oil on canvas, 151.8 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" charset="-128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B37F19-C3D3-476E-B455-B8B0E0202BB3}" type="slidenum">
              <a:rPr lang="en-US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40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 pitchFamily="1" charset="-128"/>
              </a:rPr>
              <a:t>At the castle of Neuschwanstein King Ludwig II of Bavaria erected the most extensive neo-gothic monument of central Europe.</a:t>
            </a:r>
          </a:p>
          <a:p>
            <a:pPr eaLnBrk="1" hangingPunct="1">
              <a:spcBef>
                <a:spcPct val="0"/>
              </a:spcBef>
            </a:pPr>
            <a:endParaRPr lang="en-US" sz="500" smtClean="0">
              <a:latin typeface="Arial" charset="0"/>
              <a:ea typeface="ＭＳ Ｐゴシック" pitchFamily="1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500" smtClean="0">
                <a:latin typeface="Arial" charset="0"/>
                <a:ea typeface="ＭＳ Ｐゴシック" pitchFamily="1" charset="-128"/>
              </a:rPr>
              <a:t>Josaf Beck/Getty Images, Inc.–Taxi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" charset="-128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5B1069-02D9-409F-91EA-BA1BC3E550CE}" type="slidenum">
              <a:rPr lang="en-US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43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 pitchFamily="1" charset="-128"/>
              </a:rPr>
              <a:t>Caspar David Friedrich’s The Polar Sea illustrated the power of nature to diminish the creations of humankind as seen in the wrecked ship on the right of the painting.</a:t>
            </a:r>
          </a:p>
          <a:p>
            <a:pPr eaLnBrk="1" hangingPunct="1">
              <a:spcBef>
                <a:spcPct val="0"/>
              </a:spcBef>
            </a:pPr>
            <a:endParaRPr lang="en-US" sz="500" smtClean="0">
              <a:latin typeface="Arial" charset="0"/>
              <a:ea typeface="ＭＳ Ｐゴシック" pitchFamily="1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500" smtClean="0">
                <a:latin typeface="Arial" charset="0"/>
                <a:ea typeface="ＭＳ Ｐゴシック" pitchFamily="1" charset="-128"/>
              </a:rPr>
              <a:t>Kunsthalle, Hamburg, Germany/A.K.G., Berlin/SuperStock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" charset="-128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12A8EC-7443-4BC1-A19D-70E4DE7DAE17}" type="slidenum">
              <a:rPr lang="en-US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78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 pitchFamily="1" charset="-128"/>
              </a:rPr>
              <a:t>Joseph Mallord William Turner’s Rain, Steam, and Speed—The Great Western Railway captured the tensions many Europeans felt between their natural environment and the new technology of the industrial age.</a:t>
            </a:r>
          </a:p>
          <a:p>
            <a:pPr eaLnBrk="1" hangingPunct="1">
              <a:spcBef>
                <a:spcPct val="0"/>
              </a:spcBef>
            </a:pPr>
            <a:endParaRPr lang="en-US" sz="500" smtClean="0">
              <a:latin typeface="Arial" charset="0"/>
              <a:ea typeface="ＭＳ Ｐゴシック" pitchFamily="1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500" smtClean="0">
                <a:latin typeface="Arial" charset="0"/>
                <a:ea typeface="ＭＳ Ｐゴシック" pitchFamily="1" charset="-128"/>
              </a:rPr>
              <a:t>Joseph Mallord William Turner, 1775–1851, “Rain, Steam, and Speed—The Great Western Railway 1844”. Oil on canvas, 90.8 </a:t>
            </a:r>
            <a:r>
              <a:rPr lang="en-US" sz="500" smtClean="0">
                <a:latin typeface="Arial" charset="0"/>
                <a:ea typeface="ＭＳ Ｐゴシック" pitchFamily="1" charset="-128"/>
                <a:cs typeface="Arial" charset="0"/>
              </a:rPr>
              <a:t>× </a:t>
            </a:r>
            <a:r>
              <a:rPr lang="en-US" sz="500" smtClean="0">
                <a:latin typeface="Arial" charset="0"/>
                <a:ea typeface="ＭＳ Ｐゴシック" pitchFamily="1" charset="-128"/>
              </a:rPr>
              <a:t>121.9. © The National Gallery, London</a:t>
            </a:r>
            <a:endParaRPr lang="en-US" sz="500" smtClean="0">
              <a:latin typeface="Arial" charset="0"/>
              <a:ea typeface="ＭＳ Ｐゴシック" pitchFamily="1" charset="-128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" charset="-128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CDD68B-C1D7-416E-BB8E-21A7EB9752EF}" type="slidenum">
              <a:rPr lang="en-US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1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 pitchFamily="1" charset="-128"/>
              </a:rPr>
              <a:t>John Wesley (1703–1791) was the founder of Methodism. He emphasized the role of emotional experience in Christian conversion.</a:t>
            </a:r>
          </a:p>
          <a:p>
            <a:pPr eaLnBrk="1" hangingPunct="1">
              <a:spcBef>
                <a:spcPct val="0"/>
              </a:spcBef>
            </a:pPr>
            <a:endParaRPr lang="en-US" sz="500" smtClean="0">
              <a:latin typeface="Arial" charset="0"/>
              <a:ea typeface="ＭＳ Ｐゴシック" pitchFamily="1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500" smtClean="0">
                <a:latin typeface="Arial" charset="0"/>
                <a:ea typeface="ＭＳ Ｐゴシック" pitchFamily="1" charset="-128"/>
              </a:rPr>
              <a:t>CORBIS/Bettmann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1" charset="-128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67F742-E61C-4313-95C7-8A827E3BC980}" type="slidenum">
              <a:rPr lang="en-US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85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Arial" charset="0"/>
                <a:ea typeface="ＭＳ Ｐゴシック" pitchFamily="1" charset="-128"/>
              </a:rPr>
              <a:t>When Napoleon invaded Egypt in 1799, he met stiff resistance. On July 25, however, the French won a decisive victory. This painting of that battle by Baron Antoine </a:t>
            </a:r>
            <a:r>
              <a:rPr lang="en-US" dirty="0" err="1" smtClean="0">
                <a:latin typeface="Arial" charset="0"/>
                <a:ea typeface="ＭＳ Ｐゴシック" pitchFamily="1" charset="-128"/>
              </a:rPr>
              <a:t>Gros</a:t>
            </a:r>
            <a:r>
              <a:rPr lang="en-US" dirty="0" smtClean="0">
                <a:latin typeface="Arial" charset="0"/>
                <a:ea typeface="ＭＳ Ｐゴシック" pitchFamily="1" charset="-128"/>
              </a:rPr>
              <a:t> (1771–1835) emphasizes French heroism and Muslim defeat. Such an outlook was typical of European views of Arabs and the Islamic world.</a:t>
            </a:r>
          </a:p>
          <a:p>
            <a:pPr eaLnBrk="1" hangingPunct="1">
              <a:spcBef>
                <a:spcPct val="0"/>
              </a:spcBef>
            </a:pPr>
            <a:endParaRPr lang="en-US" sz="500" dirty="0" smtClean="0">
              <a:latin typeface="Arial" charset="0"/>
              <a:ea typeface="ＭＳ Ｐゴシック" pitchFamily="1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500" dirty="0" smtClean="0">
                <a:latin typeface="Arial" charset="0"/>
                <a:ea typeface="ＭＳ Ｐゴシック" pitchFamily="1" charset="-128"/>
              </a:rPr>
              <a:t>Antoine Jean </a:t>
            </a:r>
            <a:r>
              <a:rPr lang="en-US" sz="500" dirty="0" err="1" smtClean="0">
                <a:latin typeface="Arial" charset="0"/>
                <a:ea typeface="ＭＳ Ｐゴシック" pitchFamily="1" charset="-128"/>
              </a:rPr>
              <a:t>Gros</a:t>
            </a:r>
            <a:r>
              <a:rPr lang="en-US" sz="500" dirty="0" smtClean="0">
                <a:latin typeface="Arial" charset="0"/>
                <a:ea typeface="ＭＳ Ｐゴシック" pitchFamily="1" charset="-128"/>
              </a:rPr>
              <a:t> (1771–1835). Detail, “Battle of </a:t>
            </a:r>
            <a:r>
              <a:rPr lang="en-US" sz="500" dirty="0" err="1" smtClean="0">
                <a:latin typeface="Arial" charset="0"/>
                <a:ea typeface="ＭＳ Ｐゴシック" pitchFamily="1" charset="-128"/>
              </a:rPr>
              <a:t>Aboukir</a:t>
            </a:r>
            <a:r>
              <a:rPr lang="en-US" sz="500" dirty="0" smtClean="0">
                <a:latin typeface="Arial" charset="0"/>
                <a:ea typeface="ＭＳ Ｐゴシック" pitchFamily="1" charset="-128"/>
              </a:rPr>
              <a:t>, July 25, 1799,” c. 1806. Oil on canvas. Chateau de Versailles et de </a:t>
            </a:r>
            <a:r>
              <a:rPr lang="en-US" sz="500" dirty="0" err="1" smtClean="0">
                <a:latin typeface="Arial" charset="0"/>
                <a:ea typeface="ＭＳ Ｐゴシック" pitchFamily="1" charset="-128"/>
              </a:rPr>
              <a:t>Trianon</a:t>
            </a:r>
            <a:r>
              <a:rPr lang="en-US" sz="500" dirty="0" smtClean="0">
                <a:latin typeface="Arial" charset="0"/>
                <a:ea typeface="ＭＳ Ｐゴシック" pitchFamily="1" charset="-128"/>
              </a:rPr>
              <a:t>, Versailles, France. Bridgeman–</a:t>
            </a:r>
            <a:r>
              <a:rPr lang="en-US" sz="500" dirty="0" err="1" smtClean="0">
                <a:latin typeface="Arial" charset="0"/>
                <a:ea typeface="ＭＳ Ｐゴシック" pitchFamily="1" charset="-128"/>
              </a:rPr>
              <a:t>Giraudon</a:t>
            </a:r>
            <a:r>
              <a:rPr lang="en-US" sz="500" dirty="0" smtClean="0">
                <a:latin typeface="Arial" charset="0"/>
                <a:ea typeface="ＭＳ Ｐゴシック" pitchFamily="1" charset="-128"/>
              </a:rPr>
              <a:t>/Art Resource, NY</a:t>
            </a:r>
          </a:p>
          <a:p>
            <a:pPr eaLnBrk="1" hangingPunct="1">
              <a:spcBef>
                <a:spcPct val="0"/>
              </a:spcBef>
            </a:pPr>
            <a:endParaRPr lang="en-US" dirty="0" smtClean="0">
              <a:ea typeface="ＭＳ Ｐゴシック" pitchFamily="1" charset="-128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1D1426-5F59-4F0B-ACDA-CFBFE094249A}" type="slidenum">
              <a:rPr lang="en-US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6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0F4C6-2861-440D-9632-68DF28701A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864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ABD25-8ABB-4EEE-BC29-98B67ABCB4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33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94D2D4-FE46-4187-9383-D7B56A98F3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13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CE869A-694F-4F25-8883-3920B033CC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717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A9A827-8794-4382-8423-304C14B74E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139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A5C16-63BC-4979-BE9A-9ECC077F81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161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6838DF-FC1F-4AB2-AB9D-69124EA77F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1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9E91EB-DE58-44E1-B8E2-5F832E3EC3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937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C39CB6-C7CA-4C50-BABA-0501E0AE96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4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B0944-1F1D-4DDB-A0D9-A30F07C28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1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B0944-1F1D-4DDB-A0D9-A30F07C28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20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B0944-1F1D-4DDB-A0D9-A30F07C28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2426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B0944-1F1D-4DDB-A0D9-A30F07C28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80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B0944-1F1D-4DDB-A0D9-A30F07C28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13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B0944-1F1D-4DDB-A0D9-A30F07C28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91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5E3A44-F1C6-4D4C-91F4-48A38D789F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85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675D5-2859-49D3-B8A8-BDE9B4D2EE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27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3B0944-1F1D-4DDB-A0D9-A30F07C28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51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ga.hu/art/d/david_j/4/402david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en.wikipedia.org/wiki/Image:Napoleon_Bonaparte.jp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napoleon.historicum.net/bilder/biographien/bonaparte_leutnant_2_200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nmm.ac.uk/upload/img/BHC0510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../../../../Application%20Data/Microsoft/Internet%20Explorer/Quick%20Launch/Launch%20Internet%20Explorer%20Browser.lnk" TargetMode="Externa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ibrary.thinkquest.org/C0110901/imagesAll/crossalp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39114"/>
            <a:ext cx="3959225" cy="524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402davi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1165" y="953253"/>
            <a:ext cx="4470643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514600"/>
            <a:ext cx="4648200" cy="2438400"/>
          </a:xfrm>
        </p:spPr>
        <p:txBody>
          <a:bodyPr/>
          <a:lstStyle/>
          <a:p>
            <a:pPr>
              <a:defRPr/>
            </a:pPr>
            <a:r>
              <a:rPr lang="en-US" sz="4800" smtClean="0"/>
              <a:t>The Rise of Napoleon Bonaparte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953000"/>
            <a:ext cx="6400800" cy="1752600"/>
          </a:xfrm>
        </p:spPr>
        <p:txBody>
          <a:bodyPr/>
          <a:lstStyle/>
          <a:p>
            <a:r>
              <a:rPr lang="en-US" sz="3600" dirty="0" smtClean="0"/>
              <a:t>1799-1815</a:t>
            </a:r>
          </a:p>
        </p:txBody>
      </p:sp>
      <p:pic>
        <p:nvPicPr>
          <p:cNvPr id="7172" name="Picture 4" descr="Napoleon I of France, by Jacques-Louis David">
            <a:hlinkClick r:id="rId2" tooltip="Napoleon I of France, by Jacques-Louis David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8725" y="0"/>
            <a:ext cx="4105275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smtClean="0"/>
              <a:t>Napoleon’s character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5867400" cy="4648200"/>
          </a:xfrm>
        </p:spPr>
        <p:txBody>
          <a:bodyPr/>
          <a:lstStyle/>
          <a:p>
            <a:r>
              <a:rPr lang="en-US" sz="4000" smtClean="0"/>
              <a:t>Intelligent</a:t>
            </a:r>
          </a:p>
          <a:p>
            <a:r>
              <a:rPr lang="en-US" sz="4000" smtClean="0"/>
              <a:t>Witty</a:t>
            </a:r>
          </a:p>
          <a:p>
            <a:r>
              <a:rPr lang="en-US" sz="4000" smtClean="0"/>
              <a:t>Charming</a:t>
            </a:r>
          </a:p>
          <a:p>
            <a:r>
              <a:rPr lang="en-US" sz="4000" smtClean="0"/>
              <a:t>Depressive</a:t>
            </a:r>
          </a:p>
          <a:p>
            <a:r>
              <a:rPr lang="en-US" sz="4000" smtClean="0"/>
              <a:t>Childish</a:t>
            </a:r>
          </a:p>
          <a:p>
            <a:r>
              <a:rPr lang="en-US" sz="4000" smtClean="0"/>
              <a:t>Decisive</a:t>
            </a:r>
          </a:p>
        </p:txBody>
      </p:sp>
      <p:pic>
        <p:nvPicPr>
          <p:cNvPr id="9220" name="Picture 4" descr="bonaparte_leutnant_2_2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219200"/>
            <a:ext cx="37560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0"/>
            <a:ext cx="4473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 Under the Directory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7724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Directory was corrupt, economy was poor</a:t>
            </a:r>
          </a:p>
          <a:p>
            <a:r>
              <a:rPr lang="en-US" sz="2400" dirty="0" smtClean="0"/>
              <a:t>Following Robespierre, people went wild</a:t>
            </a:r>
          </a:p>
          <a:p>
            <a:r>
              <a:rPr lang="en-US" sz="2400" dirty="0" smtClean="0"/>
              <a:t>Populace tires of revolution, war, high taxes, high prices, new constitutions, and directors!</a:t>
            </a:r>
          </a:p>
          <a:p>
            <a:r>
              <a:rPr lang="en-US" sz="2400" dirty="0" smtClean="0"/>
              <a:t>People begin to look for strong leadership</a:t>
            </a:r>
          </a:p>
          <a:p>
            <a:r>
              <a:rPr lang="en-US" sz="2400" dirty="0" smtClean="0"/>
              <a:t>War in 1795:</a:t>
            </a:r>
          </a:p>
          <a:p>
            <a:pPr lvl="1"/>
            <a:r>
              <a:rPr lang="en-US" sz="2400" dirty="0" smtClean="0"/>
              <a:t>Prussia accepts French annexation of Rhineland, the Austrian Netherlands, “Batavian Republic”</a:t>
            </a:r>
          </a:p>
          <a:p>
            <a:pPr lvl="1"/>
            <a:r>
              <a:rPr lang="en-US" sz="2400" dirty="0" smtClean="0"/>
              <a:t>War compounds political/social instability</a:t>
            </a:r>
          </a:p>
          <a:p>
            <a:pPr lvl="1"/>
            <a:r>
              <a:rPr lang="en-US" sz="2400" dirty="0" smtClean="0"/>
              <a:t>5 October 1795: Bonaparte puts down Royalist uprising</a:t>
            </a:r>
          </a:p>
          <a:p>
            <a:r>
              <a:rPr lang="en-US" sz="2800" dirty="0" smtClean="0"/>
              <a:t>18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err="1" smtClean="0"/>
              <a:t>Fructidor</a:t>
            </a:r>
            <a:r>
              <a:rPr lang="en-US" sz="2800" dirty="0" smtClean="0"/>
              <a:t> 1797: Coup </a:t>
            </a:r>
            <a:r>
              <a:rPr lang="en-US" sz="2800" dirty="0" err="1" smtClean="0"/>
              <a:t>d’Etat</a:t>
            </a:r>
            <a:endParaRPr lang="en-US" sz="2800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Napoleon’s early days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Born in Corsica (1769)—Family supports Paoli</a:t>
            </a:r>
          </a:p>
          <a:p>
            <a:r>
              <a:rPr lang="en-US" sz="2400" dirty="0" smtClean="0"/>
              <a:t>Military school in France</a:t>
            </a:r>
          </a:p>
          <a:p>
            <a:r>
              <a:rPr lang="en-US" sz="2400" dirty="0" smtClean="0"/>
              <a:t>Commissioned in artillery</a:t>
            </a:r>
          </a:p>
          <a:p>
            <a:r>
              <a:rPr lang="en-US" sz="2400" dirty="0" smtClean="0"/>
              <a:t>Supports Revolution:</a:t>
            </a:r>
          </a:p>
          <a:p>
            <a:pPr lvl="1"/>
            <a:r>
              <a:rPr lang="en-US" sz="2000" dirty="0" smtClean="0"/>
              <a:t>Curtail abuses of Old Regime</a:t>
            </a:r>
          </a:p>
          <a:p>
            <a:pPr lvl="1"/>
            <a:r>
              <a:rPr lang="en-US" sz="2000" dirty="0" smtClean="0"/>
              <a:t>End Corsica’s status of conquered territory</a:t>
            </a:r>
          </a:p>
          <a:p>
            <a:pPr lvl="1"/>
            <a:r>
              <a:rPr lang="en-US" sz="2000" dirty="0" smtClean="0"/>
              <a:t>Opportunity for promotion</a:t>
            </a:r>
          </a:p>
          <a:p>
            <a:r>
              <a:rPr lang="en-US" sz="2400" dirty="0" smtClean="0"/>
              <a:t>Helps take royalist Toulon in 1793</a:t>
            </a:r>
          </a:p>
          <a:p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Age 24: brigadier general</a:t>
            </a:r>
          </a:p>
          <a:p>
            <a:r>
              <a:rPr lang="en-US" sz="2400" dirty="0" smtClean="0"/>
              <a:t>1795: Suppresses revolt in Paris</a:t>
            </a:r>
          </a:p>
          <a:p>
            <a:r>
              <a:rPr lang="en-US" sz="2400" dirty="0" smtClean="0"/>
              <a:t>1796: Commander of Army of Italy (Josephine) - Sweeps through Italy</a:t>
            </a:r>
          </a:p>
          <a:p>
            <a:r>
              <a:rPr lang="en-US" sz="2400" dirty="0" smtClean="0"/>
              <a:t>Treaty of Campo </a:t>
            </a:r>
            <a:r>
              <a:rPr lang="en-US" sz="2400" dirty="0" err="1" smtClean="0"/>
              <a:t>Formio</a:t>
            </a:r>
            <a:r>
              <a:rPr lang="en-US" sz="2400" dirty="0" smtClean="0"/>
              <a:t> (17 Oct 1797)</a:t>
            </a:r>
          </a:p>
          <a:p>
            <a:pPr lvl="1"/>
            <a:r>
              <a:rPr lang="en-US" sz="2000" dirty="0" smtClean="0"/>
              <a:t>Austrians recognize Rhineland, Austrian Netherlands, Cisalpine Republic</a:t>
            </a:r>
          </a:p>
          <a:p>
            <a:endParaRPr lang="en-US" sz="3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772400" cy="1143000"/>
          </a:xfrm>
        </p:spPr>
        <p:txBody>
          <a:bodyPr/>
          <a:lstStyle/>
          <a:p>
            <a:r>
              <a:rPr lang="en-US" smtClean="0"/>
              <a:t>Egyptian Campaign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371600"/>
            <a:ext cx="7772400" cy="47244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Director Barras wants to harness Napoleon’s popularity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1798-1799: Sets off on Egyptian Campaign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Purpose: Attack British route to India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“Civilizing mission” – Scientific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Battle of the pyramids (1798)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Battle of the Nile (1 August 1798)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Second Coalition (1799-1802)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Britain, Russia, Austria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Pope sent into exile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French losses in Italy, Switzerland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Irish revolt—French send troops, fleet defeated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Russians withdraw in late 1799 – British naval rights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1799: Napoleon flees to Paris </a:t>
            </a:r>
          </a:p>
          <a:p>
            <a:pPr>
              <a:lnSpc>
                <a:spcPct val="90000"/>
              </a:lnSpc>
            </a:pPr>
            <a:endParaRPr lang="en-US" sz="4000" dirty="0" smtClean="0"/>
          </a:p>
          <a:p>
            <a:pPr>
              <a:lnSpc>
                <a:spcPct val="90000"/>
              </a:lnSpc>
            </a:pPr>
            <a:endParaRPr lang="en-US" sz="4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HC05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8001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Consulate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524000"/>
            <a:ext cx="7772400" cy="5105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err="1" smtClean="0"/>
              <a:t>Abbe</a:t>
            </a:r>
            <a:r>
              <a:rPr lang="en-US" sz="2400" dirty="0" smtClean="0"/>
              <a:t> Sieyes wants stronger executive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Organized, through Talleyrand, a coup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18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Brumaire1799</a:t>
            </a:r>
            <a:r>
              <a:rPr lang="en-US" sz="2400" dirty="0" smtClean="0"/>
              <a:t>: Napoleon overthrows Directory (</a:t>
            </a:r>
            <a:r>
              <a:rPr lang="en-US" sz="2400" i="1" dirty="0" smtClean="0"/>
              <a:t>coup </a:t>
            </a:r>
            <a:r>
              <a:rPr lang="en-US" sz="2400" i="1" dirty="0" err="1" smtClean="0"/>
              <a:t>d’etat</a:t>
            </a:r>
            <a:r>
              <a:rPr lang="en-US" sz="2400" dirty="0" smtClean="0"/>
              <a:t>)—Napoleon only 30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Fake plebiscite: 99 % approval; “authority from above, confidence from below”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Constitution of 1799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Universal suffrage, but reflects authoritarianism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Brings stability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Serves as </a:t>
            </a:r>
            <a:r>
              <a:rPr lang="en-US" sz="2400" i="1" dirty="0" smtClean="0"/>
              <a:t>First Consul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Quickly takes dictatorial powers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Presents self as continuing Revolution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1802: Consul for Life</a:t>
            </a:r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 smtClean="0"/>
              <a:t>Concordat of 1801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1600" y="990600"/>
            <a:ext cx="7772400" cy="58674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Pius VII seeking to end turmoil</a:t>
            </a:r>
          </a:p>
          <a:p>
            <a:r>
              <a:rPr lang="en-US" sz="2400" dirty="0" smtClean="0"/>
              <a:t>Napoleon’s aim: Detach Church from monarchist cause</a:t>
            </a:r>
          </a:p>
          <a:p>
            <a:r>
              <a:rPr lang="en-US" sz="2400" dirty="0" smtClean="0"/>
              <a:t>Catholicism “religion of the majority of the people”</a:t>
            </a:r>
          </a:p>
          <a:p>
            <a:r>
              <a:rPr lang="en-US" sz="2400" dirty="0" smtClean="0"/>
              <a:t>Pope appoints bishops, but on </a:t>
            </a:r>
            <a:r>
              <a:rPr lang="en-US" sz="2400" dirty="0" err="1" smtClean="0"/>
              <a:t>Nap.’s</a:t>
            </a:r>
            <a:r>
              <a:rPr lang="en-US" sz="2400" dirty="0" smtClean="0"/>
              <a:t> recommendation</a:t>
            </a:r>
          </a:p>
          <a:p>
            <a:r>
              <a:rPr lang="en-US" sz="2400" dirty="0" smtClean="0"/>
              <a:t>Abandons new calendar</a:t>
            </a:r>
          </a:p>
          <a:p>
            <a:r>
              <a:rPr lang="en-US" sz="2400" dirty="0" smtClean="0"/>
              <a:t>Organic Articles: </a:t>
            </a:r>
          </a:p>
          <a:p>
            <a:pPr lvl="1"/>
            <a:r>
              <a:rPr lang="en-US" sz="2400" dirty="0" smtClean="0"/>
              <a:t>Church under state administration</a:t>
            </a:r>
          </a:p>
          <a:p>
            <a:pPr lvl="1"/>
            <a:r>
              <a:rPr lang="en-US" sz="2400" dirty="0" smtClean="0"/>
              <a:t>Napoleon must approve all papal bulls</a:t>
            </a:r>
          </a:p>
          <a:p>
            <a:r>
              <a:rPr lang="en-US" sz="2400" dirty="0" smtClean="0"/>
              <a:t>Church gains freedom of religious practice, but at the expense of independence</a:t>
            </a:r>
          </a:p>
          <a:p>
            <a:r>
              <a:rPr lang="en-US" sz="2400" dirty="0" smtClean="0"/>
              <a:t>Protestants and Jews get freedom to practice religion</a:t>
            </a:r>
          </a:p>
          <a:p>
            <a:r>
              <a:rPr lang="en-US" sz="2400" dirty="0" smtClean="0"/>
              <a:t>Alienates some on left, but very popular with the masses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772400" cy="4648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Austria defeated, Russia tied up in war with Ottomans</a:t>
            </a:r>
          </a:p>
          <a:p>
            <a:r>
              <a:rPr lang="en-US" sz="2800" dirty="0" smtClean="0"/>
              <a:t>Peace of Amiens (1802):</a:t>
            </a:r>
          </a:p>
          <a:p>
            <a:pPr lvl="1"/>
            <a:r>
              <a:rPr lang="en-US" dirty="0" smtClean="0"/>
              <a:t>Britain returns all French colonies</a:t>
            </a:r>
          </a:p>
          <a:p>
            <a:pPr lvl="1"/>
            <a:r>
              <a:rPr lang="en-US" dirty="0" smtClean="0"/>
              <a:t>Recognizes France’s conquests</a:t>
            </a:r>
          </a:p>
          <a:p>
            <a:r>
              <a:rPr lang="en-US" sz="2800" dirty="0" smtClean="0"/>
              <a:t>Begins to dismember HRE</a:t>
            </a:r>
          </a:p>
          <a:p>
            <a:pPr lvl="1"/>
            <a:r>
              <a:rPr lang="en-US" dirty="0" smtClean="0"/>
              <a:t>Absorbs left bank of Rhine</a:t>
            </a:r>
          </a:p>
          <a:p>
            <a:pPr lvl="1"/>
            <a:r>
              <a:rPr lang="en-US" dirty="0" smtClean="0"/>
              <a:t>Pays off Prussia &amp; Austria with small German states</a:t>
            </a:r>
          </a:p>
          <a:p>
            <a:r>
              <a:rPr lang="en-US" sz="2800" dirty="0" smtClean="0"/>
              <a:t>Napoleon president of Cisalpine Republic</a:t>
            </a:r>
          </a:p>
          <a:p>
            <a:r>
              <a:rPr lang="en-US" sz="2800" dirty="0" err="1" smtClean="0"/>
              <a:t>Helvetic</a:t>
            </a:r>
            <a:r>
              <a:rPr lang="en-US" sz="2800" dirty="0" smtClean="0"/>
              <a:t> Republic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17563"/>
            <a:ext cx="9144000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Emperor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24000"/>
            <a:ext cx="7772400" cy="4114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1802: Declares self Consul for Life (plebiscite)</a:t>
            </a:r>
          </a:p>
          <a:p>
            <a:pPr>
              <a:buNone/>
            </a:pPr>
            <a:r>
              <a:rPr lang="en-US" dirty="0" smtClean="0"/>
              <a:t>Duke </a:t>
            </a:r>
            <a:r>
              <a:rPr lang="en-US" dirty="0" err="1" smtClean="0"/>
              <a:t>d’Enghien</a:t>
            </a:r>
            <a:r>
              <a:rPr lang="en-US" dirty="0" smtClean="0"/>
              <a:t> tried and executed for conspiracy</a:t>
            </a:r>
          </a:p>
          <a:p>
            <a:pPr>
              <a:buNone/>
            </a:pPr>
            <a:r>
              <a:rPr lang="en-US" dirty="0" err="1" smtClean="0"/>
              <a:t>Tribunate</a:t>
            </a:r>
            <a:r>
              <a:rPr lang="en-US" dirty="0" smtClean="0"/>
              <a:t>, Senate, and plebiscite approve changing from Consulate to Empire</a:t>
            </a:r>
          </a:p>
          <a:p>
            <a:pPr>
              <a:buNone/>
            </a:pPr>
            <a:r>
              <a:rPr lang="en-US" dirty="0" smtClean="0"/>
              <a:t>Napoleon crowns self as Emperor on 2 December 1804</a:t>
            </a:r>
          </a:p>
          <a:p>
            <a:pPr>
              <a:buNone/>
            </a:pPr>
            <a:r>
              <a:rPr lang="en-US" dirty="0" smtClean="0"/>
              <a:t>	“The government of the republic is entrusted to an emperor”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 smtClean="0"/>
              <a:t>Civil Code of 1804 </a:t>
            </a:r>
            <a:br>
              <a:rPr lang="en-US" dirty="0" smtClean="0"/>
            </a:br>
            <a:r>
              <a:rPr lang="en-US" dirty="0" smtClean="0"/>
              <a:t>(Napoleonic code)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066800"/>
            <a:ext cx="7772400" cy="5791200"/>
          </a:xfrm>
        </p:spPr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Most lasting legacy of Napoleon</a:t>
            </a:r>
          </a:p>
          <a:p>
            <a:r>
              <a:rPr lang="en-US" sz="2400" dirty="0" smtClean="0"/>
              <a:t>Single legal system</a:t>
            </a:r>
          </a:p>
          <a:p>
            <a:r>
              <a:rPr lang="en-US" sz="2400" dirty="0" smtClean="0"/>
              <a:t>Equality under law</a:t>
            </a:r>
          </a:p>
          <a:p>
            <a:r>
              <a:rPr lang="en-US" sz="2400" dirty="0" smtClean="0"/>
              <a:t>Makes property rights sacrosanct</a:t>
            </a:r>
          </a:p>
          <a:p>
            <a:r>
              <a:rPr lang="en-US" sz="2400" dirty="0" smtClean="0"/>
              <a:t>Choose profession</a:t>
            </a:r>
          </a:p>
          <a:p>
            <a:r>
              <a:rPr lang="en-US" sz="2400" dirty="0" smtClean="0"/>
              <a:t>Religious tolerance</a:t>
            </a:r>
          </a:p>
          <a:p>
            <a:r>
              <a:rPr lang="en-US" sz="2400" dirty="0" smtClean="0"/>
              <a:t>End to serfdom/feudalism</a:t>
            </a:r>
          </a:p>
          <a:p>
            <a:r>
              <a:rPr lang="en-US" sz="2400" dirty="0" smtClean="0"/>
              <a:t>“Free” public education</a:t>
            </a:r>
          </a:p>
          <a:p>
            <a:r>
              <a:rPr lang="en-US" sz="2400" dirty="0" smtClean="0"/>
              <a:t>Basis for modern laws</a:t>
            </a:r>
          </a:p>
          <a:p>
            <a:pPr lvl="1"/>
            <a:endParaRPr lang="en-US" sz="36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Code and Women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Reflects traditional attitudes toward family and women – “Social order”</a:t>
            </a:r>
          </a:p>
          <a:p>
            <a:r>
              <a:rPr lang="en-US" sz="2400" dirty="0" smtClean="0"/>
              <a:t>Reaffirms patriarchal nature of family</a:t>
            </a:r>
          </a:p>
          <a:p>
            <a:pPr lvl="1"/>
            <a:r>
              <a:rPr lang="en-US" sz="2400" dirty="0" smtClean="0"/>
              <a:t>Women &amp; children legally dependent on husband</a:t>
            </a:r>
          </a:p>
          <a:p>
            <a:pPr lvl="1"/>
            <a:r>
              <a:rPr lang="en-US" sz="2400" dirty="0" smtClean="0"/>
              <a:t>Women need husbands’ permission to buy/sell property – income pass to his descendants</a:t>
            </a:r>
          </a:p>
          <a:p>
            <a:pPr lvl="1"/>
            <a:r>
              <a:rPr lang="en-US" sz="2400" dirty="0" smtClean="0"/>
              <a:t>More about cattle than women</a:t>
            </a:r>
          </a:p>
          <a:p>
            <a:pPr lvl="1"/>
            <a:r>
              <a:rPr lang="en-US" sz="2400" dirty="0" smtClean="0"/>
              <a:t>Risk more severe penalties for adultery</a:t>
            </a:r>
          </a:p>
          <a:p>
            <a:pPr lvl="1"/>
            <a:r>
              <a:rPr lang="en-US" sz="2400" dirty="0" smtClean="0"/>
              <a:t>Could jail offspring</a:t>
            </a:r>
          </a:p>
          <a:p>
            <a:pPr lvl="1"/>
            <a:r>
              <a:rPr lang="en-US" sz="2400" dirty="0" smtClean="0"/>
              <a:t>Ends primogeniture</a:t>
            </a:r>
          </a:p>
          <a:p>
            <a:pPr lvl="1"/>
            <a:r>
              <a:rPr lang="en-US" sz="2400" dirty="0" smtClean="0"/>
              <a:t>Authority over marriage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Changes in society and government</a:t>
            </a:r>
          </a:p>
        </p:txBody>
      </p:sp>
      <p:sp>
        <p:nvSpPr>
          <p:cNvPr id="17411" name="Rectangle 8"/>
          <p:cNvSpPr>
            <a:spLocks noGrp="1" noChangeArrowheads="1"/>
          </p:cNvSpPr>
          <p:nvPr>
            <p:ph idx="1"/>
          </p:nvPr>
        </p:nvSpPr>
        <p:spPr>
          <a:xfrm>
            <a:off x="1371600" y="1981200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Centralized administration</a:t>
            </a:r>
          </a:p>
          <a:p>
            <a:r>
              <a:rPr lang="en-US" sz="4000" dirty="0" smtClean="0"/>
              <a:t>Meritocracy</a:t>
            </a:r>
          </a:p>
          <a:p>
            <a:pPr lvl="1"/>
            <a:r>
              <a:rPr lang="en-US" sz="3600" dirty="0" smtClean="0"/>
              <a:t>Creates new social hierarchy based on merit</a:t>
            </a:r>
          </a:p>
          <a:p>
            <a:pPr lvl="2"/>
            <a:r>
              <a:rPr lang="en-US" sz="3200" dirty="0" smtClean="0"/>
              <a:t>3,600 titles</a:t>
            </a:r>
          </a:p>
          <a:p>
            <a:pPr lvl="2"/>
            <a:r>
              <a:rPr lang="en-US" sz="3200" dirty="0" smtClean="0"/>
              <a:t>Legion of Honor</a:t>
            </a:r>
          </a:p>
          <a:p>
            <a:pPr lvl="1"/>
            <a:r>
              <a:rPr lang="en-US" sz="3600" dirty="0" smtClean="0"/>
              <a:t>“My motto has always been a career open to talents”</a:t>
            </a:r>
          </a:p>
          <a:p>
            <a:endParaRPr lang="en-US" sz="4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back…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524000"/>
            <a:ext cx="7772400" cy="4572000"/>
          </a:xfrm>
        </p:spPr>
        <p:txBody>
          <a:bodyPr>
            <a:normAutofit fontScale="92500"/>
          </a:bodyPr>
          <a:lstStyle/>
          <a:p>
            <a:r>
              <a:rPr lang="en-US" sz="4400" smtClean="0"/>
              <a:t>Despotic rule:</a:t>
            </a:r>
          </a:p>
          <a:p>
            <a:pPr lvl="1"/>
            <a:r>
              <a:rPr lang="en-US" sz="4000" smtClean="0"/>
              <a:t>Shuts down most newspapers</a:t>
            </a:r>
          </a:p>
          <a:p>
            <a:pPr lvl="1"/>
            <a:r>
              <a:rPr lang="en-US" sz="4000" smtClean="0"/>
              <a:t>Censorship</a:t>
            </a:r>
          </a:p>
          <a:p>
            <a:pPr lvl="1"/>
            <a:r>
              <a:rPr lang="en-US" sz="4000" smtClean="0"/>
              <a:t>Secret police</a:t>
            </a:r>
          </a:p>
          <a:p>
            <a:pPr lvl="1"/>
            <a:r>
              <a:rPr lang="en-US" sz="4000" smtClean="0"/>
              <a:t>Militarism</a:t>
            </a:r>
          </a:p>
          <a:p>
            <a:pPr lvl="1"/>
            <a:r>
              <a:rPr lang="en-US" sz="4000" smtClean="0"/>
              <a:t>Legislature rubber stamp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7797800" cy="5703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eacherweb.ftl.pinecrest.edu/snyderd/MWH/Projects/cov/images/napoleon%20empi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0"/>
            <a:ext cx="617561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772400" cy="1143000"/>
          </a:xfrm>
        </p:spPr>
        <p:txBody>
          <a:bodyPr/>
          <a:lstStyle/>
          <a:p>
            <a:r>
              <a:rPr lang="en-US" dirty="0" smtClean="0"/>
              <a:t>Victory and Empire (1803-1810):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 smtClean="0"/>
              <a:t>Creates largest empire since Rome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War &amp; diplomacy rest on revolutionary tactics (artillery concentration, speed, pursuit), fervor &amp; loyalty of soldiers, and weakness of unstable alliances of distrusting allies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Divides &amp; isolates enemies and defeats (militarily or diplomatically) one-by-one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Defeats Austria (1801); Austria and Russia (1805); Prussia (1806); Prussia and Russia (1807)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Only UK remains constant and undefeated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smtClean="0"/>
              <a:t>Rule under the Empire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990600"/>
            <a:ext cx="7772400" cy="59436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Represents dual ideological and geopolitical threat – Combination of revolutionary ideals and traditional expansionism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By 1810, conquers all ruling families on continent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Vassal, dependent states ruled by Napoleon’s relatives (Spain (brother = king), Holland (annexed), Italy (Napoleon declares himself king), Westphalia (brother = king), and G.D. of Warsaw)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Many revolutionary ideals, civil code spread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Nobility, clergy lose privileges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Equal opportunity, religious toleration,  equality before law</a:t>
            </a:r>
          </a:p>
          <a:p>
            <a:pPr>
              <a:lnSpc>
                <a:spcPct val="90000"/>
              </a:lnSpc>
            </a:pPr>
            <a:endParaRPr lang="en-US" sz="4000" dirty="0" smtClean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Wars: 1803-1805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772400" cy="5410200"/>
          </a:xfrm>
        </p:spPr>
        <p:txBody>
          <a:bodyPr/>
          <a:lstStyle/>
          <a:p>
            <a:r>
              <a:rPr lang="en-US" dirty="0" smtClean="0"/>
              <a:t>War resumes with Britain in 1803</a:t>
            </a:r>
          </a:p>
          <a:p>
            <a:r>
              <a:rPr lang="en-US" dirty="0" smtClean="0"/>
              <a:t>War vs. Third Coalition (UK, Russia, Austria, Sweden)</a:t>
            </a:r>
          </a:p>
          <a:p>
            <a:pPr lvl="1"/>
            <a:r>
              <a:rPr lang="en-US" dirty="0" smtClean="0"/>
              <a:t>Pitt the Younger leads coalition</a:t>
            </a:r>
          </a:p>
          <a:p>
            <a:pPr lvl="1"/>
            <a:r>
              <a:rPr lang="en-US" dirty="0" smtClean="0"/>
              <a:t>Crushing defeat for Russia &amp; Austria at </a:t>
            </a:r>
            <a:r>
              <a:rPr lang="en-US" b="1" dirty="0" smtClean="0"/>
              <a:t>Austerlitz </a:t>
            </a:r>
            <a:r>
              <a:rPr lang="en-US" dirty="0" smtClean="0"/>
              <a:t>(two emperors defeated)</a:t>
            </a:r>
            <a:endParaRPr lang="en-US" b="1" dirty="0" smtClean="0"/>
          </a:p>
          <a:p>
            <a:pPr lvl="1"/>
            <a:r>
              <a:rPr lang="en-US" dirty="0" smtClean="0"/>
              <a:t>Peace of </a:t>
            </a:r>
            <a:r>
              <a:rPr lang="en-US" dirty="0" err="1" smtClean="0"/>
              <a:t>Pressburg</a:t>
            </a:r>
            <a:r>
              <a:rPr lang="en-US" dirty="0" smtClean="0"/>
              <a:t> (Bratislava) Dec 1805 reduces Austria</a:t>
            </a:r>
          </a:p>
          <a:p>
            <a:r>
              <a:rPr lang="en-US" dirty="0" smtClean="0"/>
              <a:t>Emperor Francis I dissolves HRE after c. 750-800 years of existence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Nemesis: The British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600200"/>
            <a:ext cx="7772400" cy="5257800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Defeated states forced against Britain </a:t>
            </a:r>
          </a:p>
          <a:p>
            <a:r>
              <a:rPr lang="en-US" sz="4000" dirty="0" smtClean="0"/>
              <a:t>Britain survives because of sea power</a:t>
            </a:r>
          </a:p>
          <a:p>
            <a:r>
              <a:rPr lang="en-US" sz="4000" dirty="0" smtClean="0"/>
              <a:t>Battle of Trafalgar (21 Oct 1805)</a:t>
            </a:r>
          </a:p>
          <a:p>
            <a:r>
              <a:rPr lang="en-US" sz="4000" b="1" dirty="0" smtClean="0"/>
              <a:t>Continental System </a:t>
            </a:r>
            <a:r>
              <a:rPr lang="en-US" sz="4000" dirty="0" smtClean="0"/>
              <a:t>(1806): Shut Britain off from European trade</a:t>
            </a:r>
          </a:p>
          <a:p>
            <a:endParaRPr lang="en-US" sz="4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mch19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3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467600" cy="1143000"/>
          </a:xfrm>
        </p:spPr>
        <p:txBody>
          <a:bodyPr/>
          <a:lstStyle/>
          <a:p>
            <a:r>
              <a:rPr lang="en-US" sz="5400" smtClean="0"/>
              <a:t>Trafalgar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91440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 smtClean="0"/>
              <a:t>Wars: 1806-1807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14400"/>
            <a:ext cx="7772400" cy="594360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War of the Fourth Coalition (1806-1807)</a:t>
            </a:r>
          </a:p>
          <a:p>
            <a:pPr lvl="1"/>
            <a:r>
              <a:rPr lang="en-US" sz="2000" dirty="0" smtClean="0"/>
              <a:t>Ill-timed Prussian entry</a:t>
            </a:r>
          </a:p>
          <a:p>
            <a:pPr lvl="1"/>
            <a:r>
              <a:rPr lang="en-US" sz="2000" dirty="0" smtClean="0"/>
              <a:t>Prussia crushed at Battles of Jena and </a:t>
            </a:r>
            <a:r>
              <a:rPr lang="en-US" sz="2000" dirty="0" err="1" smtClean="0"/>
              <a:t>Auerstaet</a:t>
            </a:r>
            <a:endParaRPr lang="en-US" sz="2000" dirty="0" smtClean="0"/>
          </a:p>
          <a:p>
            <a:pPr lvl="2"/>
            <a:r>
              <a:rPr lang="en-US" sz="1800" dirty="0" smtClean="0"/>
              <a:t>Outmatched</a:t>
            </a:r>
          </a:p>
          <a:p>
            <a:pPr lvl="2"/>
            <a:r>
              <a:rPr lang="en-US" sz="1800" dirty="0" smtClean="0"/>
              <a:t>Outmoded</a:t>
            </a:r>
          </a:p>
          <a:p>
            <a:pPr lvl="1"/>
            <a:r>
              <a:rPr lang="en-US" sz="2000" dirty="0" smtClean="0"/>
              <a:t>Germany further reorganized into Rhineland Confederation</a:t>
            </a:r>
          </a:p>
          <a:p>
            <a:r>
              <a:rPr lang="en-US" sz="2400" dirty="0" smtClean="0"/>
              <a:t>Russia plunges against France</a:t>
            </a:r>
          </a:p>
          <a:p>
            <a:pPr lvl="1"/>
            <a:r>
              <a:rPr lang="en-US" sz="2000" dirty="0" smtClean="0"/>
              <a:t>Bloody battles, including </a:t>
            </a:r>
            <a:r>
              <a:rPr lang="en-US" sz="2000" dirty="0" err="1" smtClean="0"/>
              <a:t>Friedland</a:t>
            </a:r>
            <a:endParaRPr lang="en-US" sz="2000" dirty="0" smtClean="0"/>
          </a:p>
          <a:p>
            <a:r>
              <a:rPr lang="en-US" sz="2400" dirty="0" smtClean="0"/>
              <a:t>Treaty of </a:t>
            </a:r>
            <a:r>
              <a:rPr lang="en-US" sz="2400" dirty="0" err="1" smtClean="0"/>
              <a:t>Tilsit</a:t>
            </a:r>
            <a:r>
              <a:rPr lang="en-US" sz="2400" dirty="0" smtClean="0"/>
              <a:t> (June1807): Napoleon charms Alexander</a:t>
            </a:r>
          </a:p>
          <a:p>
            <a:pPr lvl="1"/>
            <a:r>
              <a:rPr lang="en-US" sz="2000" dirty="0" smtClean="0"/>
              <a:t>Alexander I (1777-1825) and Napoleon meet on a raft</a:t>
            </a:r>
          </a:p>
          <a:p>
            <a:pPr lvl="1"/>
            <a:r>
              <a:rPr lang="en-US" sz="2000" dirty="0" smtClean="0"/>
              <a:t>Prussia = May exist, but loses much territory</a:t>
            </a:r>
          </a:p>
          <a:p>
            <a:pPr lvl="1"/>
            <a:r>
              <a:rPr lang="en-US" sz="2000" dirty="0" smtClean="0"/>
              <a:t>Polish state will be established—eventually</a:t>
            </a:r>
          </a:p>
          <a:p>
            <a:pPr lvl="1"/>
            <a:r>
              <a:rPr lang="en-US" sz="2000" dirty="0" smtClean="0"/>
              <a:t>Russia to join France in Continental system and reorganization of “Orient”</a:t>
            </a:r>
          </a:p>
          <a:p>
            <a:r>
              <a:rPr lang="en-US" sz="2400" dirty="0" smtClean="0"/>
              <a:t>Napoleon at height-38 &amp; rules/directs all of Europe outside of UK, Spain, and Russia</a:t>
            </a:r>
          </a:p>
          <a:p>
            <a:pPr lvl="1"/>
            <a:endParaRPr lang="en-US" sz="2400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 smtClean="0"/>
              <a:t>War of the Fifth Coalition (1809)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772400" cy="5638800"/>
          </a:xfrm>
        </p:spPr>
        <p:txBody>
          <a:bodyPr/>
          <a:lstStyle/>
          <a:p>
            <a:r>
              <a:rPr lang="en-US" dirty="0" smtClean="0"/>
              <a:t>Austria &amp; UK go to war in spring 1809</a:t>
            </a:r>
          </a:p>
          <a:p>
            <a:pPr lvl="1"/>
            <a:r>
              <a:rPr lang="en-US" dirty="0" smtClean="0"/>
              <a:t>Quickly defeats Austria at Battle of Wagram and captures Vienna</a:t>
            </a:r>
          </a:p>
          <a:p>
            <a:pPr lvl="1"/>
            <a:r>
              <a:rPr lang="en-US" dirty="0" smtClean="0"/>
              <a:t>Treaty of </a:t>
            </a:r>
            <a:r>
              <a:rPr lang="en-US" dirty="0" err="1" smtClean="0"/>
              <a:t>Schoenbrunn</a:t>
            </a:r>
            <a:r>
              <a:rPr lang="en-US" dirty="0" smtClean="0"/>
              <a:t> (Oct 1809): Austria  gives up territory and loses access to sea</a:t>
            </a:r>
          </a:p>
          <a:p>
            <a:r>
              <a:rPr lang="en-US" dirty="0" smtClean="0"/>
              <a:t>Count </a:t>
            </a:r>
            <a:r>
              <a:rPr lang="en-US" dirty="0" err="1" smtClean="0"/>
              <a:t>Klemens</a:t>
            </a:r>
            <a:r>
              <a:rPr lang="en-US" dirty="0" smtClean="0"/>
              <a:t> von Metternich becomes Austrian foreign minister </a:t>
            </a:r>
          </a:p>
          <a:p>
            <a:pPr lvl="1"/>
            <a:r>
              <a:rPr lang="en-US" dirty="0" smtClean="0"/>
              <a:t>Knew Talleyrand</a:t>
            </a:r>
          </a:p>
          <a:p>
            <a:pPr lvl="1"/>
            <a:r>
              <a:rPr lang="en-US" dirty="0" smtClean="0"/>
              <a:t>Pursues policy of appeasing Napoleon</a:t>
            </a:r>
          </a:p>
          <a:p>
            <a:pPr lvl="1"/>
            <a:r>
              <a:rPr lang="en-US" dirty="0" smtClean="0"/>
              <a:t>Leads to marriage with Marie-Louise (1810) and eventual birth of sole heir: Napoleon II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 smtClean="0"/>
              <a:t>Problems and Changes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295400"/>
            <a:ext cx="7772400" cy="5105400"/>
          </a:xfrm>
        </p:spPr>
        <p:txBody>
          <a:bodyPr/>
          <a:lstStyle/>
          <a:p>
            <a:r>
              <a:rPr lang="en-US" dirty="0" smtClean="0"/>
              <a:t>Talleyrand resigns as Foreign Minister in 1807, secretly plays against Napoleon</a:t>
            </a:r>
          </a:p>
          <a:p>
            <a:r>
              <a:rPr lang="en-US" dirty="0" smtClean="0"/>
              <a:t>Divorces Josephine in 1809</a:t>
            </a:r>
          </a:p>
          <a:p>
            <a:pPr lvl="1"/>
            <a:r>
              <a:rPr lang="en-US" dirty="0" smtClean="0"/>
              <a:t>“I want to marry a womb.”</a:t>
            </a:r>
          </a:p>
          <a:p>
            <a:r>
              <a:rPr lang="en-US" dirty="0" smtClean="0"/>
              <a:t>Marries Marie-Louise Habsburg; Importance?</a:t>
            </a:r>
          </a:p>
          <a:p>
            <a:r>
              <a:rPr lang="en-US" dirty="0" smtClean="0"/>
              <a:t>Resentment building in conquered territories</a:t>
            </a:r>
          </a:p>
          <a:p>
            <a:pPr lvl="1"/>
            <a:r>
              <a:rPr lang="en-US" dirty="0" smtClean="0"/>
              <a:t>Resent high taxes and conscription</a:t>
            </a:r>
          </a:p>
          <a:p>
            <a:pPr lvl="1"/>
            <a:r>
              <a:rPr lang="en-US" dirty="0" smtClean="0"/>
              <a:t>Resent French police state and censorship</a:t>
            </a:r>
          </a:p>
          <a:p>
            <a:pPr lvl="1"/>
            <a:r>
              <a:rPr lang="en-US" dirty="0" smtClean="0"/>
              <a:t>Resent French troops, language, culture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smtClean="0"/>
              <a:t>Fall of Napoleon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295400"/>
            <a:ext cx="7772400" cy="5562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Two great mistakes:</a:t>
            </a:r>
          </a:p>
          <a:p>
            <a:pPr lvl="1"/>
            <a:r>
              <a:rPr lang="en-US" sz="3200" dirty="0" smtClean="0"/>
              <a:t>Russia </a:t>
            </a:r>
          </a:p>
          <a:p>
            <a:pPr lvl="1"/>
            <a:r>
              <a:rPr lang="en-US" sz="3200" dirty="0" smtClean="0"/>
              <a:t>Spain</a:t>
            </a:r>
          </a:p>
          <a:p>
            <a:r>
              <a:rPr lang="en-US" sz="3200" dirty="0" smtClean="0"/>
              <a:t>Spain (Peninsular war):</a:t>
            </a:r>
          </a:p>
          <a:p>
            <a:pPr lvl="1">
              <a:buFontTx/>
              <a:buNone/>
            </a:pPr>
            <a:r>
              <a:rPr lang="en-US" sz="3200" dirty="0" smtClean="0"/>
              <a:t>(1808-1814)</a:t>
            </a:r>
          </a:p>
          <a:p>
            <a:r>
              <a:rPr lang="en-US" sz="3200" dirty="0" smtClean="0"/>
              <a:t>Russian invasion:</a:t>
            </a:r>
          </a:p>
          <a:p>
            <a:pPr lvl="1"/>
            <a:r>
              <a:rPr lang="en-US" sz="3200" dirty="0" smtClean="0"/>
              <a:t>Grande </a:t>
            </a:r>
            <a:r>
              <a:rPr lang="en-US" sz="3200" dirty="0" err="1" smtClean="0"/>
              <a:t>Armee</a:t>
            </a:r>
            <a:endParaRPr lang="en-US" sz="3200" dirty="0" smtClean="0"/>
          </a:p>
          <a:p>
            <a:pPr lvl="1"/>
            <a:r>
              <a:rPr lang="en-US" sz="3200" dirty="0" smtClean="0"/>
              <a:t>Moscow</a:t>
            </a:r>
          </a:p>
          <a:p>
            <a:pPr lvl="1"/>
            <a:endParaRPr lang="en-US" sz="32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ch19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r>
              <a:rPr lang="en-US" dirty="0" smtClean="0"/>
              <a:t>The Peninsular War (1807-1814)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772400" cy="5334000"/>
          </a:xfrm>
        </p:spPr>
        <p:txBody>
          <a:bodyPr/>
          <a:lstStyle/>
          <a:p>
            <a:r>
              <a:rPr lang="en-US" dirty="0" smtClean="0"/>
              <a:t>France invades Portugal through Spain in 1807</a:t>
            </a:r>
          </a:p>
          <a:p>
            <a:r>
              <a:rPr lang="en-US" dirty="0" smtClean="0"/>
              <a:t>Touches off nationalist revolt</a:t>
            </a:r>
          </a:p>
          <a:p>
            <a:pPr lvl="1"/>
            <a:r>
              <a:rPr lang="en-US" dirty="0" smtClean="0"/>
              <a:t>Spanish fight “little war”: </a:t>
            </a:r>
            <a:r>
              <a:rPr lang="en-US" i="1" dirty="0" smtClean="0"/>
              <a:t>guerillas</a:t>
            </a:r>
          </a:p>
          <a:p>
            <a:pPr lvl="1"/>
            <a:r>
              <a:rPr lang="en-US" dirty="0" smtClean="0"/>
              <a:t>Mutual atrocities</a:t>
            </a:r>
          </a:p>
          <a:p>
            <a:r>
              <a:rPr lang="en-US" dirty="0" smtClean="0"/>
              <a:t>UK intervenes from 1808-1814</a:t>
            </a:r>
          </a:p>
          <a:p>
            <a:pPr lvl="1"/>
            <a:r>
              <a:rPr lang="en-US" dirty="0" smtClean="0"/>
              <a:t>Plays role as offshore balancer</a:t>
            </a:r>
          </a:p>
          <a:p>
            <a:r>
              <a:rPr lang="en-US" dirty="0" smtClean="0"/>
              <a:t>Spain bleeds France slowly, but constantly, to the end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Prelude to Invasion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000" dirty="0" smtClean="0"/>
              <a:t>1807: Defeated Tsar Alexander I joins Continental System</a:t>
            </a:r>
          </a:p>
          <a:p>
            <a:r>
              <a:rPr lang="en-US" sz="4000" dirty="0" smtClean="0"/>
              <a:t>Russia continues trade with Britain</a:t>
            </a:r>
          </a:p>
          <a:p>
            <a:r>
              <a:rPr lang="en-US" sz="4000" dirty="0" smtClean="0"/>
              <a:t>June 1812: Napoleon invades Russia</a:t>
            </a:r>
          </a:p>
          <a:p>
            <a:pPr lvl="1"/>
            <a:r>
              <a:rPr lang="en-US" sz="3600" dirty="0" smtClean="0"/>
              <a:t>Like Charles XII and Hitler = Disaster</a:t>
            </a:r>
          </a:p>
          <a:p>
            <a:endParaRPr lang="en-US" sz="4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smtClean="0"/>
              <a:t>Grande Arm</a:t>
            </a:r>
            <a:r>
              <a:rPr lang="en-US" smtClean="0">
                <a:cs typeface="Times New Roman" pitchFamily="18" charset="0"/>
              </a:rPr>
              <a:t>ée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990600"/>
            <a:ext cx="7772400" cy="5638800"/>
          </a:xfrm>
        </p:spPr>
        <p:txBody>
          <a:bodyPr/>
          <a:lstStyle/>
          <a:p>
            <a:r>
              <a:rPr lang="en-US" sz="4400" smtClean="0"/>
              <a:t>450,000-600,000 men</a:t>
            </a:r>
          </a:p>
          <a:p>
            <a:r>
              <a:rPr lang="en-US" sz="4400" smtClean="0"/>
              <a:t>Only half French</a:t>
            </a:r>
          </a:p>
          <a:p>
            <a:r>
              <a:rPr lang="en-US" sz="4400" smtClean="0"/>
              <a:t>Ten corps vs. Russia’s two</a:t>
            </a:r>
          </a:p>
          <a:p>
            <a:r>
              <a:rPr lang="en-US" sz="4400" smtClean="0"/>
              <a:t>Objectives:</a:t>
            </a:r>
            <a:r>
              <a:rPr lang="en-US" sz="4000" smtClean="0"/>
              <a:t> </a:t>
            </a:r>
          </a:p>
          <a:p>
            <a:pPr lvl="1"/>
            <a:r>
              <a:rPr lang="en-US" sz="4000" smtClean="0"/>
              <a:t>Bring “brother the Tsar” back into the fold</a:t>
            </a:r>
          </a:p>
          <a:p>
            <a:pPr lvl="1"/>
            <a:r>
              <a:rPr lang="en-US" sz="4000" smtClean="0"/>
              <a:t>Choke off Britain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mosc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-7938"/>
            <a:ext cx="8077200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smtClean="0"/>
              <a:t>March on Moscow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066800"/>
            <a:ext cx="7772400" cy="5791200"/>
          </a:xfrm>
        </p:spPr>
        <p:txBody>
          <a:bodyPr/>
          <a:lstStyle/>
          <a:p>
            <a:r>
              <a:rPr lang="en-US" dirty="0" smtClean="0"/>
              <a:t>Russians retreat</a:t>
            </a:r>
          </a:p>
          <a:p>
            <a:r>
              <a:rPr lang="en-US" dirty="0" smtClean="0"/>
              <a:t>Napoleon dragged into endless Russia – Thousands of casualties</a:t>
            </a:r>
          </a:p>
          <a:p>
            <a:r>
              <a:rPr lang="en-US" dirty="0" smtClean="0"/>
              <a:t>“Scorched earth”</a:t>
            </a:r>
          </a:p>
          <a:p>
            <a:pPr lvl="1"/>
            <a:r>
              <a:rPr lang="en-US" sz="3200" dirty="0" smtClean="0"/>
              <a:t>Russians avoid pitched battle</a:t>
            </a:r>
          </a:p>
          <a:p>
            <a:r>
              <a:rPr lang="en-US" dirty="0" smtClean="0"/>
              <a:t>Battle of Borodino</a:t>
            </a:r>
          </a:p>
          <a:p>
            <a:r>
              <a:rPr lang="en-US" dirty="0" smtClean="0"/>
              <a:t>Moscow captured</a:t>
            </a:r>
          </a:p>
          <a:p>
            <a:pPr lvl="1"/>
            <a:r>
              <a:rPr lang="en-US" sz="3200" dirty="0" smtClean="0"/>
              <a:t>Napoleon waits five weeks</a:t>
            </a:r>
          </a:p>
          <a:p>
            <a:pPr lvl="1"/>
            <a:r>
              <a:rPr lang="en-US" sz="3200" dirty="0" smtClean="0"/>
              <a:t>Tsar counts on “General Winter”</a:t>
            </a:r>
          </a:p>
          <a:p>
            <a:endParaRPr lang="en-US" sz="4000" dirty="0" smtClean="0"/>
          </a:p>
          <a:p>
            <a:pPr>
              <a:buFontTx/>
              <a:buNone/>
            </a:pPr>
            <a:endParaRPr lang="en-US" sz="4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Generals Famine and Winter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0"/>
            <a:ext cx="7772400" cy="5029200"/>
          </a:xfrm>
        </p:spPr>
        <p:txBody>
          <a:bodyPr/>
          <a:lstStyle/>
          <a:p>
            <a:r>
              <a:rPr lang="en-US" sz="4000" dirty="0" smtClean="0"/>
              <a:t>Two-month retreat</a:t>
            </a:r>
          </a:p>
          <a:p>
            <a:r>
              <a:rPr lang="en-US" sz="4000" dirty="0" smtClean="0"/>
              <a:t>Fewer than 20,000 of original 600,000 return</a:t>
            </a:r>
          </a:p>
          <a:p>
            <a:r>
              <a:rPr lang="en-US" sz="4000" dirty="0" smtClean="0"/>
              <a:t>Napoleon rushes to Paris</a:t>
            </a:r>
          </a:p>
          <a:p>
            <a:r>
              <a:rPr lang="en-US" sz="4000" dirty="0" smtClean="0"/>
              <a:t>Napoleon on defensive against Austria, Prussia, Sweden, and Russia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838200"/>
          </a:xfrm>
        </p:spPr>
        <p:txBody>
          <a:bodyPr/>
          <a:lstStyle/>
          <a:p>
            <a:r>
              <a:rPr lang="en-US" dirty="0" smtClean="0"/>
              <a:t>Fall of Napoleon &amp; Rise Again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391400" cy="6172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dirty="0" smtClean="0"/>
              <a:t>Napoleon's aura shattered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Metternich tried to negotiate at Dresden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Napoleon rejects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Austria joins allies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Spring of 1813, Napoleon defeated at Leipzig (“Battle of Nations”) by Russian, Austrian, and Prussian forces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Also in 1813, British and Spanish cross into France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Paris captured March 1814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12 April 1814: Senate (summoned by Talleyrand) forces Napoleon to abdicate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Exile to Elba: “Emperor of Elba”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Louis XVIII replaced on throne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000" dirty="0" smtClean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Return &amp; 100 Days</a:t>
            </a:r>
            <a:br>
              <a:rPr lang="en-US" sz="4800" dirty="0" smtClean="0"/>
            </a:br>
            <a:endParaRPr lang="en-US" sz="4800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4000" smtClean="0"/>
          </a:p>
          <a:p>
            <a:endParaRPr lang="en-US" smtClean="0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945027" y="1447800"/>
            <a:ext cx="6477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latin typeface="+mn-lt"/>
              </a:rPr>
              <a:t>26 February 1815, </a:t>
            </a:r>
            <a:r>
              <a:rPr lang="en-US" sz="3200" dirty="0">
                <a:latin typeface="+mn-lt"/>
              </a:rPr>
              <a:t>Napoleon escapes </a:t>
            </a:r>
            <a:r>
              <a:rPr lang="en-US" sz="3200" dirty="0" smtClean="0">
                <a:latin typeface="+mn-lt"/>
              </a:rPr>
              <a:t>from </a:t>
            </a:r>
            <a:r>
              <a:rPr lang="en-US" sz="3200" dirty="0">
                <a:latin typeface="+mn-lt"/>
              </a:rPr>
              <a:t>Elba</a:t>
            </a:r>
          </a:p>
          <a:p>
            <a:pPr lvl="1" eaLnBrk="0" hangingPunct="0">
              <a:spcBef>
                <a:spcPct val="50000"/>
              </a:spcBef>
              <a:buFontTx/>
              <a:buChar char="•"/>
            </a:pPr>
            <a:r>
              <a:rPr lang="en-US" sz="3200" dirty="0">
                <a:latin typeface="+mn-lt"/>
              </a:rPr>
              <a:t>Rallies the Imperial army</a:t>
            </a:r>
          </a:p>
          <a:p>
            <a:pPr lvl="1" eaLnBrk="0" hangingPunct="0">
              <a:spcBef>
                <a:spcPct val="50000"/>
              </a:spcBef>
              <a:buFontTx/>
              <a:buChar char="•"/>
            </a:pPr>
            <a:r>
              <a:rPr lang="en-US" sz="3200" dirty="0">
                <a:latin typeface="+mn-lt"/>
              </a:rPr>
              <a:t>Returns to Paris</a:t>
            </a:r>
          </a:p>
          <a:p>
            <a:pPr lvl="1" eaLnBrk="0" hangingPunct="0">
              <a:spcBef>
                <a:spcPct val="50000"/>
              </a:spcBef>
              <a:buFontTx/>
              <a:buChar char="•"/>
            </a:pPr>
            <a:r>
              <a:rPr lang="en-US" sz="3200" dirty="0">
                <a:latin typeface="+mn-lt"/>
              </a:rPr>
              <a:t>Launches a campaign to split allied forces in Belgium </a:t>
            </a:r>
            <a:endParaRPr lang="en-US" sz="3200" dirty="0" smtClean="0">
              <a:latin typeface="+mn-lt"/>
            </a:endParaRPr>
          </a:p>
          <a:p>
            <a:pPr lvl="1" eaLnBrk="0" hangingPunct="0"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latin typeface="+mn-lt"/>
              </a:rPr>
              <a:t>Battle of Waterloo (18 June 1815)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smtClean="0"/>
              <a:t>Waterloo &amp; St. Helena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hlinkClick r:id="rId2" action="ppaction://hlinkfile"/>
              </a:rPr>
              <a:t>Launch Internet Explorer Browser</a:t>
            </a:r>
            <a:endParaRPr lang="en-US" smtClean="0"/>
          </a:p>
        </p:txBody>
      </p:sp>
      <p:pic>
        <p:nvPicPr>
          <p:cNvPr id="38916" name="Picture 5" descr="Sadler%2C_Battle_of_Waterlo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 smtClean="0"/>
              <a:t>Final Exile and Legacy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90600"/>
            <a:ext cx="7772400" cy="5715000"/>
          </a:xfrm>
        </p:spPr>
        <p:txBody>
          <a:bodyPr/>
          <a:lstStyle/>
          <a:p>
            <a:r>
              <a:rPr lang="en-US" dirty="0" smtClean="0"/>
              <a:t>Asks for retirement “near London” (!)</a:t>
            </a:r>
          </a:p>
          <a:p>
            <a:r>
              <a:rPr lang="en-US" dirty="0" smtClean="0"/>
              <a:t>Shipped in exile to St. Helena</a:t>
            </a:r>
          </a:p>
          <a:p>
            <a:pPr lvl="1"/>
            <a:r>
              <a:rPr lang="en-US" dirty="0" smtClean="0"/>
              <a:t>Dies there in 1821</a:t>
            </a:r>
          </a:p>
          <a:p>
            <a:r>
              <a:rPr lang="en-US" dirty="0" smtClean="0"/>
              <a:t>Forces of nationalism, ideology, and mass politics that he exploited would now continue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581400"/>
            <a:ext cx="4624916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Napoleon’s Legacy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4040188" cy="639762"/>
          </a:xfrm>
        </p:spPr>
        <p:txBody>
          <a:bodyPr/>
          <a:lstStyle/>
          <a:p>
            <a:r>
              <a:rPr lang="en-US" dirty="0" smtClean="0"/>
              <a:t>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295400" y="1143000"/>
            <a:ext cx="3201988" cy="57150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“Every Frenchman could say during my reign,--”I shall be minister, grand officer, duke, count, baron, if I earn it—even king!”</a:t>
            </a:r>
          </a:p>
          <a:p>
            <a:r>
              <a:rPr lang="en-US" sz="2400" dirty="0" smtClean="0"/>
              <a:t>Napoleonic Code: freedom, property, equality, religion</a:t>
            </a:r>
          </a:p>
          <a:p>
            <a:r>
              <a:rPr lang="en-US" sz="2400" dirty="0" smtClean="0"/>
              <a:t>Careers open to talent</a:t>
            </a:r>
          </a:p>
          <a:p>
            <a:r>
              <a:rPr lang="en-US" sz="2400" dirty="0" smtClean="0"/>
              <a:t>Eliminates serfdom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533400"/>
            <a:ext cx="4041775" cy="639762"/>
          </a:xfrm>
        </p:spPr>
        <p:txBody>
          <a:bodyPr/>
          <a:lstStyle/>
          <a:p>
            <a:r>
              <a:rPr lang="en-US" dirty="0" smtClean="0"/>
              <a:t>Negatives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66800"/>
            <a:ext cx="4270375" cy="5059363"/>
          </a:xfrm>
        </p:spPr>
        <p:txBody>
          <a:bodyPr/>
          <a:lstStyle/>
          <a:p>
            <a:r>
              <a:rPr lang="en-US" dirty="0" smtClean="0"/>
              <a:t>Nationalism = Secular religion</a:t>
            </a:r>
          </a:p>
          <a:p>
            <a:pPr lvl="1"/>
            <a:r>
              <a:rPr lang="en-US" dirty="0" smtClean="0"/>
              <a:t>Unintentionally in Germany, Spain, Italy, Poland</a:t>
            </a:r>
          </a:p>
          <a:p>
            <a:r>
              <a:rPr lang="en-US" dirty="0" smtClean="0"/>
              <a:t>Reestablished slavery in Haiti</a:t>
            </a:r>
          </a:p>
          <a:p>
            <a:r>
              <a:rPr lang="en-US" dirty="0" smtClean="0"/>
              <a:t>Merely replaced one king with his king</a:t>
            </a:r>
          </a:p>
          <a:p>
            <a:r>
              <a:rPr lang="en-US" dirty="0" smtClean="0"/>
              <a:t>Dictatorship, censorship, police state</a:t>
            </a:r>
          </a:p>
          <a:p>
            <a:r>
              <a:rPr lang="en-US" dirty="0" smtClean="0"/>
              <a:t>Guts Europe of treasures</a:t>
            </a:r>
          </a:p>
          <a:p>
            <a:r>
              <a:rPr lang="en-US" dirty="0" smtClean="0"/>
              <a:t>Two million serve in Napoleon’s army</a:t>
            </a:r>
          </a:p>
          <a:p>
            <a:pPr lvl="1"/>
            <a:r>
              <a:rPr lang="en-US" dirty="0" smtClean="0"/>
              <a:t>90,000 die in battle; 3x as many</a:t>
            </a:r>
          </a:p>
          <a:p>
            <a:pPr lvl="1"/>
            <a:r>
              <a:rPr lang="en-US" dirty="0" smtClean="0"/>
              <a:t>600,000 as prisoners or “disappeared”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334000" cy="6858000"/>
          </a:xfrm>
          <a:noFill/>
          <a:ln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7327900"/>
          </a:xfrm>
          <a:noFill/>
          <a:ln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696200" cy="1139825"/>
          </a:xfrm>
        </p:spPr>
        <p:txBody>
          <a:bodyPr/>
          <a:lstStyle/>
          <a:p>
            <a:r>
              <a:rPr lang="en-US" sz="4800" dirty="0"/>
              <a:t>Congress of Vienna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235825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000" dirty="0"/>
              <a:t>Congress of Vienna (1814-15)</a:t>
            </a:r>
          </a:p>
          <a:p>
            <a:pPr lvl="1">
              <a:lnSpc>
                <a:spcPct val="90000"/>
              </a:lnSpc>
            </a:pPr>
            <a:r>
              <a:rPr lang="en-US" sz="3600" dirty="0" err="1"/>
              <a:t>Klemens</a:t>
            </a:r>
            <a:r>
              <a:rPr lang="en-US" sz="3600" dirty="0"/>
              <a:t> von Metternich</a:t>
            </a:r>
          </a:p>
          <a:p>
            <a:pPr>
              <a:lnSpc>
                <a:spcPct val="90000"/>
              </a:lnSpc>
            </a:pPr>
            <a:r>
              <a:rPr lang="en-US" sz="4000" dirty="0"/>
              <a:t>Obsession: legitimacy</a:t>
            </a:r>
          </a:p>
          <a:p>
            <a:pPr>
              <a:lnSpc>
                <a:spcPct val="90000"/>
              </a:lnSpc>
            </a:pPr>
            <a:r>
              <a:rPr lang="en-US" sz="4000" dirty="0"/>
              <a:t>Balance of power</a:t>
            </a:r>
          </a:p>
          <a:p>
            <a:pPr>
              <a:lnSpc>
                <a:spcPct val="90000"/>
              </a:lnSpc>
            </a:pPr>
            <a:r>
              <a:rPr lang="en-US" sz="4000" dirty="0"/>
              <a:t>Conservatism: based on tradition &amp; social stability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Also government control</a:t>
            </a:r>
          </a:p>
          <a:p>
            <a:pPr>
              <a:lnSpc>
                <a:spcPct val="90000"/>
              </a:lnSpc>
            </a:pPr>
            <a:endParaRPr lang="en-US" sz="4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r>
              <a:rPr lang="en-US" dirty="0" smtClean="0"/>
              <a:t>Objectives and Achievements </a:t>
            </a:r>
            <a:r>
              <a:rPr lang="en-US" dirty="0"/>
              <a:t>of the Congress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772400" cy="5486400"/>
          </a:xfrm>
        </p:spPr>
        <p:txBody>
          <a:bodyPr>
            <a:normAutofit/>
          </a:bodyPr>
          <a:lstStyle/>
          <a:p>
            <a:r>
              <a:rPr lang="en-US" dirty="0"/>
              <a:t>Establish legitimacy of kings and the aristocratic social order</a:t>
            </a:r>
          </a:p>
          <a:p>
            <a:r>
              <a:rPr lang="en-US" dirty="0"/>
              <a:t>Roll back the liberalism and nationalism that arose under the French Revolution and </a:t>
            </a:r>
            <a:r>
              <a:rPr lang="en-US" dirty="0" smtClean="0"/>
              <a:t>Napoleon</a:t>
            </a:r>
          </a:p>
          <a:p>
            <a:r>
              <a:rPr lang="en-US" dirty="0" smtClean="0"/>
              <a:t>Restore Bourbon monarchy (Louis XVIII)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1" charset="-128"/>
              </a:rPr>
              <a:t>Austria, Prussia, Russia form Holy Alliance, based on Christian principles, which England does not join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1" charset="-128"/>
              </a:rPr>
              <a:t>Quadruple Alliance reformed in 1815 to maintain peace in Europe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1" charset="-128"/>
              </a:rPr>
              <a:t>New Congress of Vienna remains intact for half a century and prevents general war for a hundred years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ch19_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6920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The Romantic Movement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1" charset="-128"/>
              </a:rPr>
              <a:t>Romanticism – </a:t>
            </a:r>
            <a:r>
              <a:rPr lang="en-US" smtClean="0">
                <a:ea typeface="ＭＳ Ｐゴシック" pitchFamily="1" charset="-128"/>
              </a:rPr>
              <a:t>intellectual movement that was a reaction against the Enlightenment</a:t>
            </a:r>
          </a:p>
          <a:p>
            <a:pPr eaLnBrk="1" hangingPunct="1"/>
            <a:r>
              <a:rPr lang="en-US" smtClean="0">
                <a:ea typeface="ＭＳ Ｐゴシック" pitchFamily="1" charset="-128"/>
              </a:rPr>
              <a:t>Urged a revival of Christianity</a:t>
            </a:r>
          </a:p>
          <a:p>
            <a:pPr eaLnBrk="1" hangingPunct="1"/>
            <a:r>
              <a:rPr lang="en-US" smtClean="0">
                <a:ea typeface="ＭＳ Ｐゴシック" pitchFamily="1" charset="-128"/>
              </a:rPr>
              <a:t>Liked art, music, and literature of medieval times</a:t>
            </a:r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Romantic Questioning of Reason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>
                <a:ea typeface="ＭＳ Ｐゴシック" pitchFamily="1" charset="-128"/>
              </a:rPr>
              <a:t>Rousseau</a:t>
            </a:r>
            <a:r>
              <a:rPr lang="en-US" sz="2800" smtClean="0">
                <a:ea typeface="ＭＳ Ｐゴシック" pitchFamily="1" charset="-128"/>
              </a:rPr>
              <a:t> and education – his work </a:t>
            </a:r>
            <a:r>
              <a:rPr lang="en-US" sz="2800" i="1" smtClean="0">
                <a:ea typeface="ＭＳ Ｐゴシック" pitchFamily="1" charset="-128"/>
              </a:rPr>
              <a:t>Emile</a:t>
            </a:r>
            <a:r>
              <a:rPr lang="en-US" sz="2800" smtClean="0">
                <a:ea typeface="ＭＳ Ｐゴシック" pitchFamily="1" charset="-128"/>
              </a:rPr>
              <a:t> (1762) – stressed the difference between children and adults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1" charset="-128"/>
              </a:rPr>
              <a:t>Children should be raised with maximum freedom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1" charset="-128"/>
              </a:rPr>
              <a:t>Adults should allow children to reason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ea typeface="ＭＳ Ｐゴシック" pitchFamily="1" charset="-128"/>
              </a:rPr>
              <a:t>Kant</a:t>
            </a:r>
            <a:r>
              <a:rPr lang="en-US" sz="2800" smtClean="0">
                <a:ea typeface="ＭＳ Ｐゴシック" pitchFamily="1" charset="-128"/>
              </a:rPr>
              <a:t> and reason – in his works </a:t>
            </a:r>
            <a:r>
              <a:rPr lang="en-US" sz="2800" i="1" smtClean="0">
                <a:ea typeface="ＭＳ Ｐゴシック" pitchFamily="1" charset="-128"/>
              </a:rPr>
              <a:t>The Critique of Pure Reason</a:t>
            </a:r>
            <a:r>
              <a:rPr lang="en-US" sz="2800" smtClean="0">
                <a:ea typeface="ＭＳ Ｐゴシック" pitchFamily="1" charset="-128"/>
              </a:rPr>
              <a:t> (1781) and </a:t>
            </a:r>
            <a:r>
              <a:rPr lang="en-US" sz="2800" i="1" smtClean="0">
                <a:ea typeface="ＭＳ Ｐゴシック" pitchFamily="1" charset="-128"/>
              </a:rPr>
              <a:t>The Critique of Practical Reason</a:t>
            </a:r>
            <a:r>
              <a:rPr lang="en-US" sz="2800" smtClean="0">
                <a:ea typeface="ＭＳ Ｐゴシック" pitchFamily="1" charset="-128"/>
              </a:rPr>
              <a:t> (1788)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1" charset="-128"/>
              </a:rPr>
              <a:t>Sought rationalism of Enlightenment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1" charset="-128"/>
              </a:rPr>
              <a:t>Humans have </a:t>
            </a:r>
            <a:r>
              <a:rPr lang="en-US" sz="2400" b="1" smtClean="0">
                <a:ea typeface="ＭＳ Ｐゴシック" pitchFamily="1" charset="-128"/>
              </a:rPr>
              <a:t>categorical imperative</a:t>
            </a:r>
            <a:r>
              <a:rPr lang="en-US" sz="2400" smtClean="0">
                <a:ea typeface="ＭＳ Ｐゴシック" pitchFamily="1" charset="-128"/>
              </a:rPr>
              <a:t> – an innate sense of moral duty or awareness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English Romantic Writers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 b="1" smtClean="0">
                <a:ea typeface="ＭＳ Ｐゴシック" pitchFamily="1" charset="-128"/>
              </a:rPr>
              <a:t>Samuel Taylor Coleridge</a:t>
            </a:r>
            <a:r>
              <a:rPr lang="en-US" sz="2800" smtClean="0">
                <a:ea typeface="ＭＳ Ｐゴシック" pitchFamily="1" charset="-128"/>
              </a:rPr>
              <a:t> – wrote Gothic poems of the supernatural</a:t>
            </a:r>
          </a:p>
          <a:p>
            <a:pPr eaLnBrk="1" hangingPunct="1"/>
            <a:r>
              <a:rPr lang="en-US" sz="2800" b="1" smtClean="0">
                <a:ea typeface="ＭＳ Ｐゴシック" pitchFamily="1" charset="-128"/>
              </a:rPr>
              <a:t>William Wordsworth – </a:t>
            </a:r>
            <a:r>
              <a:rPr lang="en-US" sz="2800" smtClean="0">
                <a:ea typeface="ＭＳ Ｐゴシック" pitchFamily="1" charset="-128"/>
              </a:rPr>
              <a:t>wrote, sometimes with Coleridge, about how humans lose their childlike imagination as they get older</a:t>
            </a:r>
          </a:p>
          <a:p>
            <a:pPr eaLnBrk="1" hangingPunct="1"/>
            <a:r>
              <a:rPr lang="en-US" sz="2800" b="1" smtClean="0">
                <a:ea typeface="ＭＳ Ｐゴシック" pitchFamily="1" charset="-128"/>
              </a:rPr>
              <a:t>Lord Byron –</a:t>
            </a:r>
            <a:r>
              <a:rPr lang="en-US" sz="2800" smtClean="0">
                <a:ea typeface="ＭＳ Ｐゴシック" pitchFamily="1" charset="-128"/>
              </a:rPr>
              <a:t> rebel Romanticist, who wrote about personal liberty and mocked his own beliefs in famous works such as </a:t>
            </a:r>
            <a:r>
              <a:rPr lang="en-US" sz="2800" i="1" smtClean="0">
                <a:ea typeface="ＭＳ Ｐゴシック" pitchFamily="1" charset="-128"/>
              </a:rPr>
              <a:t>Don Juan</a:t>
            </a:r>
            <a:r>
              <a:rPr lang="en-US" sz="2800" smtClean="0">
                <a:ea typeface="ＭＳ Ｐゴシック" pitchFamily="1" charset="-128"/>
              </a:rPr>
              <a:t> (1819)</a:t>
            </a:r>
          </a:p>
        </p:txBody>
      </p: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German Romantic Writers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>
                <a:ea typeface="ＭＳ Ｐゴシック" pitchFamily="1" charset="-128"/>
              </a:rPr>
              <a:t>Friedrich Schlegel – </a:t>
            </a:r>
            <a:r>
              <a:rPr lang="en-US" sz="2800" smtClean="0">
                <a:ea typeface="ＭＳ Ｐゴシック" pitchFamily="1" charset="-128"/>
              </a:rPr>
              <a:t>Progressive who attacked prejudices against women in novels such as </a:t>
            </a:r>
            <a:r>
              <a:rPr lang="en-US" sz="2800" i="1" smtClean="0">
                <a:ea typeface="ＭＳ Ｐゴシック" pitchFamily="1" charset="-128"/>
              </a:rPr>
              <a:t>Lucinde</a:t>
            </a:r>
            <a:r>
              <a:rPr lang="en-US" sz="2800" smtClean="0">
                <a:ea typeface="ＭＳ Ｐゴシック" pitchFamily="1" charset="-128"/>
              </a:rPr>
              <a:t> (1799)</a:t>
            </a:r>
            <a:endParaRPr lang="en-US" sz="2800" b="1" smtClean="0">
              <a:ea typeface="ＭＳ Ｐゴシック" pitchFamily="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ea typeface="ＭＳ Ｐゴシック" pitchFamily="1" charset="-128"/>
              </a:rPr>
              <a:t>Johann Wolfgang von Goethe –</a:t>
            </a:r>
            <a:r>
              <a:rPr lang="en-US" sz="2800" smtClean="0">
                <a:ea typeface="ＭＳ Ｐゴシック" pitchFamily="1" charset="-128"/>
              </a:rPr>
              <a:t> writings were part Romantic mode / part criticism of Romantic excess</a:t>
            </a:r>
            <a:endParaRPr lang="en-US" sz="2800" b="1" smtClean="0">
              <a:ea typeface="ＭＳ Ｐゴシック" pitchFamily="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i="1" smtClean="0">
                <a:ea typeface="ＭＳ Ｐゴシック" pitchFamily="1" charset="-128"/>
              </a:rPr>
              <a:t>Faust </a:t>
            </a:r>
            <a:r>
              <a:rPr lang="en-US" sz="2400" smtClean="0">
                <a:ea typeface="ＭＳ Ｐゴシック" pitchFamily="1" charset="-128"/>
              </a:rPr>
              <a:t>– Part I – (1808) – long dramatic poem about man who makes a pact with the devil</a:t>
            </a:r>
            <a:endParaRPr lang="en-US" sz="2400" b="1" smtClean="0">
              <a:ea typeface="ＭＳ Ｐゴシック" pitchFamily="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i="1" smtClean="0">
                <a:ea typeface="ＭＳ Ｐゴシック" pitchFamily="1" charset="-128"/>
              </a:rPr>
              <a:t>Faust </a:t>
            </a:r>
            <a:r>
              <a:rPr lang="en-US" sz="2400" smtClean="0">
                <a:ea typeface="ＭＳ Ｐゴシック" pitchFamily="1" charset="-128"/>
              </a:rPr>
              <a:t>– Part II – (1832) – taken through many mythological adventures, man dedicates his life to humankind</a:t>
            </a:r>
            <a:endParaRPr lang="en-US" sz="2400" b="1" smtClean="0">
              <a:ea typeface="ＭＳ Ｐゴシック" pitchFamily="1" charset="-128"/>
            </a:endParaRPr>
          </a:p>
        </p:txBody>
      </p: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Romantic Art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1062038" y="1690688"/>
            <a:ext cx="7769225" cy="4786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1" charset="-128"/>
              </a:rPr>
              <a:t>Neo-Gothicism </a:t>
            </a:r>
            <a:endParaRPr lang="en-US" b="1" smtClean="0">
              <a:ea typeface="ＭＳ Ｐゴシック" pitchFamily="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1" charset="-128"/>
              </a:rPr>
              <a:t>Supported the church and saw liberalism as evil</a:t>
            </a:r>
            <a:endParaRPr lang="en-US" b="1" smtClean="0">
              <a:ea typeface="ＭＳ Ｐゴシック" pitchFamily="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1" charset="-128"/>
              </a:rPr>
              <a:t>Style of art seen in architecture and paintings</a:t>
            </a:r>
            <a:endParaRPr lang="en-US" b="1" smtClean="0">
              <a:ea typeface="ＭＳ Ｐゴシック" pitchFamily="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1" charset="-128"/>
              </a:rPr>
              <a:t>Nature</a:t>
            </a:r>
            <a:endParaRPr lang="en-US" b="1" smtClean="0">
              <a:ea typeface="ＭＳ Ｐゴシック" pitchFamily="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smtClean="0">
                <a:ea typeface="ＭＳ Ｐゴシック" pitchFamily="1" charset="-128"/>
              </a:rPr>
              <a:t>Sublime – </a:t>
            </a:r>
            <a:r>
              <a:rPr lang="en-US" smtClean="0">
                <a:ea typeface="ＭＳ Ｐゴシック" pitchFamily="1" charset="-128"/>
              </a:rPr>
              <a:t>subjects from nature arouse strong emotions and raise questions about how much we control our lives</a:t>
            </a:r>
            <a:endParaRPr lang="en-US" b="1" smtClean="0">
              <a:ea typeface="ＭＳ Ｐゴシック" pitchFamily="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1" charset="-128"/>
              </a:rPr>
              <a:t>Famous naturalists include </a:t>
            </a:r>
            <a:r>
              <a:rPr lang="en-US" b="1" smtClean="0">
                <a:ea typeface="ＭＳ Ｐゴシック" pitchFamily="1" charset="-128"/>
              </a:rPr>
              <a:t>Caspar David Friedrich </a:t>
            </a:r>
            <a:r>
              <a:rPr lang="en-US" smtClean="0">
                <a:ea typeface="ＭＳ Ｐゴシック" pitchFamily="1" charset="-128"/>
              </a:rPr>
              <a:t>and </a:t>
            </a:r>
            <a:r>
              <a:rPr lang="en-US" b="1" smtClean="0">
                <a:ea typeface="ＭＳ Ｐゴシック" pitchFamily="1" charset="-128"/>
              </a:rPr>
              <a:t>Joseph Malord William Turner</a:t>
            </a:r>
          </a:p>
        </p:txBody>
      </p: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576"/>
            <a:ext cx="9144000" cy="686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400" y="660400"/>
            <a:ext cx="7797800" cy="553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ich19_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80287"/>
            <a:ext cx="9192712" cy="701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Romantic Religion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1062038" y="1690688"/>
            <a:ext cx="7769225" cy="41132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>
                <a:ea typeface="ＭＳ Ｐゴシック" pitchFamily="1" charset="-128"/>
              </a:rPr>
              <a:t>Methodism – </a:t>
            </a:r>
            <a:r>
              <a:rPr lang="en-US" sz="2800" smtClean="0">
                <a:ea typeface="ＭＳ Ｐゴシック" pitchFamily="1" charset="-128"/>
              </a:rPr>
              <a:t>revolt against deism and rationalism, stressed inward, heartfelt religion / its leader was </a:t>
            </a:r>
            <a:r>
              <a:rPr lang="en-US" sz="2800" b="1" smtClean="0">
                <a:ea typeface="ＭＳ Ｐゴシック" pitchFamily="1" charset="-128"/>
              </a:rPr>
              <a:t>John Wesley</a:t>
            </a:r>
            <a:endParaRPr lang="en-US" sz="2800" smtClean="0">
              <a:ea typeface="ＭＳ Ｐゴシック" pitchFamily="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1" charset="-128"/>
              </a:rPr>
              <a:t>Continental Religion – religious developments based on feeling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ea typeface="ＭＳ Ｐゴシック" pitchFamily="1" charset="-128"/>
              </a:rPr>
              <a:t>Chateaubriand </a:t>
            </a:r>
            <a:r>
              <a:rPr lang="en-US" sz="2400" smtClean="0">
                <a:ea typeface="ＭＳ Ｐゴシック" pitchFamily="1" charset="-128"/>
              </a:rPr>
              <a:t>– </a:t>
            </a:r>
            <a:r>
              <a:rPr lang="en-US" sz="2400" i="1" smtClean="0">
                <a:ea typeface="ＭＳ Ｐゴシック" pitchFamily="1" charset="-128"/>
              </a:rPr>
              <a:t>The Genius of Christianity</a:t>
            </a:r>
            <a:r>
              <a:rPr lang="en-US" sz="2400" smtClean="0">
                <a:ea typeface="ＭＳ Ｐゴシック" pitchFamily="1" charset="-128"/>
              </a:rPr>
              <a:t> (1802) – essence if religion is passion / foundation of faith is emotion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ea typeface="ＭＳ Ｐゴシック" pitchFamily="1" charset="-128"/>
              </a:rPr>
              <a:t>Scleiermacher </a:t>
            </a:r>
            <a:r>
              <a:rPr lang="en-US" sz="2400" smtClean="0">
                <a:ea typeface="ＭＳ Ｐゴシック" pitchFamily="1" charset="-128"/>
              </a:rPr>
              <a:t>– </a:t>
            </a:r>
            <a:r>
              <a:rPr lang="en-US" sz="2400" i="1" smtClean="0">
                <a:ea typeface="ＭＳ Ｐゴシック" pitchFamily="1" charset="-128"/>
              </a:rPr>
              <a:t>Speeches on Religion on its Cultured Despisers</a:t>
            </a:r>
            <a:r>
              <a:rPr lang="en-US" sz="2400" smtClean="0">
                <a:ea typeface="ＭＳ Ｐゴシック" pitchFamily="1" charset="-128"/>
              </a:rPr>
              <a:t> (1799) – religion as an intuition or feeling of absolute dependence on an infinite reality</a:t>
            </a:r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ich19_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5800" y="228600"/>
            <a:ext cx="5359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Romantic Views of  Nationalism and History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769225" cy="411321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ea typeface="ＭＳ Ｐゴシック" pitchFamily="1" charset="-128"/>
              </a:rPr>
              <a:t>Johann Gottfried Herder – </a:t>
            </a:r>
            <a:r>
              <a:rPr lang="en-US" sz="2800" dirty="0" smtClean="0">
                <a:ea typeface="ＭＳ Ｐゴシック" pitchFamily="1" charset="-128"/>
              </a:rPr>
              <a:t>German Romantic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Critic of European colonialism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Human beings develop organically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The </a:t>
            </a:r>
            <a:r>
              <a:rPr lang="en-US" sz="2400" b="1" dirty="0" smtClean="0">
                <a:ea typeface="ＭＳ Ｐゴシック" pitchFamily="1" charset="-128"/>
              </a:rPr>
              <a:t>Grimm Brothers</a:t>
            </a:r>
            <a:r>
              <a:rPr lang="en-US" sz="2400" dirty="0" smtClean="0">
                <a:ea typeface="ＭＳ Ｐゴシック" pitchFamily="1" charset="-128"/>
              </a:rPr>
              <a:t>, famous fairy tale writers, were his followers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ea typeface="ＭＳ Ｐゴシック" pitchFamily="1" charset="-128"/>
              </a:rPr>
              <a:t>Georg Wilhelm Friedrich Hegel – </a:t>
            </a:r>
            <a:r>
              <a:rPr lang="en-US" sz="2800" dirty="0" smtClean="0">
                <a:ea typeface="ＭＳ Ｐゴシック" pitchFamily="1" charset="-128"/>
              </a:rPr>
              <a:t>German Romantic philosopher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Believed a predominant set of ideas, </a:t>
            </a:r>
            <a:r>
              <a:rPr lang="en-US" sz="2400" b="1" dirty="0" smtClean="0">
                <a:ea typeface="ＭＳ Ｐゴシック" pitchFamily="1" charset="-128"/>
              </a:rPr>
              <a:t>thesis</a:t>
            </a:r>
            <a:r>
              <a:rPr lang="en-US" sz="2400" dirty="0" smtClean="0">
                <a:ea typeface="ＭＳ Ｐゴシック" pitchFamily="1" charset="-128"/>
              </a:rPr>
              <a:t>,</a:t>
            </a:r>
            <a:r>
              <a:rPr lang="en-US" sz="2400" b="1" dirty="0" smtClean="0">
                <a:ea typeface="ＭＳ Ｐゴシック" pitchFamily="1" charset="-128"/>
              </a:rPr>
              <a:t> </a:t>
            </a:r>
            <a:r>
              <a:rPr lang="en-US" sz="2400" dirty="0" smtClean="0">
                <a:ea typeface="ＭＳ Ｐゴシック" pitchFamily="1" charset="-128"/>
              </a:rPr>
              <a:t>are at odds with another set of ideas, </a:t>
            </a:r>
            <a:r>
              <a:rPr lang="en-US" sz="2400" b="1" dirty="0" smtClean="0">
                <a:ea typeface="ＭＳ Ｐゴシック" pitchFamily="1" charset="-128"/>
              </a:rPr>
              <a:t>antithesis</a:t>
            </a:r>
            <a:r>
              <a:rPr lang="en-US" sz="2400" dirty="0" smtClean="0">
                <a:ea typeface="ＭＳ Ｐゴシック" pitchFamily="1" charset="-128"/>
              </a:rPr>
              <a:t> –</a:t>
            </a:r>
            <a:r>
              <a:rPr lang="en-US" sz="2400" b="1" dirty="0" smtClean="0">
                <a:ea typeface="ＭＳ Ｐゴシック" pitchFamily="1" charset="-128"/>
              </a:rPr>
              <a:t> </a:t>
            </a:r>
            <a:r>
              <a:rPr lang="en-US" sz="2400" dirty="0" smtClean="0">
                <a:ea typeface="ＭＳ Ｐゴシック" pitchFamily="1" charset="-128"/>
              </a:rPr>
              <a:t>the patterns clash, resulting in a new </a:t>
            </a:r>
            <a:r>
              <a:rPr lang="en-US" sz="2400" b="1" dirty="0" smtClean="0">
                <a:ea typeface="ＭＳ Ｐゴシック" pitchFamily="1" charset="-128"/>
              </a:rPr>
              <a:t>synthesis </a:t>
            </a:r>
            <a:r>
              <a:rPr lang="en-US" sz="2400" dirty="0" smtClean="0">
                <a:ea typeface="ＭＳ Ｐゴシック" pitchFamily="1" charset="-128"/>
              </a:rPr>
              <a:t>emerges as the new thesis in a viscous cycle</a:t>
            </a:r>
            <a:endParaRPr lang="en-US" sz="2400" b="1" dirty="0" smtClean="0">
              <a:ea typeface="ＭＳ Ｐゴシック" pitchFamily="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All cultures valuable because they are all part of this clash</a:t>
            </a:r>
          </a:p>
        </p:txBody>
      </p:sp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1" charset="-128"/>
              </a:rPr>
              <a:t>Islam and Romanticism </a:t>
            </a:r>
            <a:endParaRPr lang="en-US" smtClean="0">
              <a:solidFill>
                <a:schemeClr val="tx1"/>
              </a:solidFill>
              <a:ea typeface="ＭＳ Ｐゴシック" pitchFamily="1" charset="-128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1" charset="-128"/>
              </a:rPr>
              <a:t>Islam seen in a more positive light than during the Enlightenment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1" charset="-128"/>
              </a:rPr>
              <a:t>Under Napoleon, learning about Islam became an important part of French intellectual life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>
                <a:ea typeface="ＭＳ Ｐゴシック" pitchFamily="1" charset="-128"/>
              </a:rPr>
              <a:t>Rosetta Stone</a:t>
            </a:r>
            <a:r>
              <a:rPr lang="en-US" smtClean="0">
                <a:ea typeface="ＭＳ Ｐゴシック" pitchFamily="1" charset="-128"/>
              </a:rPr>
              <a:t> – found on one of Napoleon’s expeditions became the key to unlocking Egyptian hieroglyphics</a:t>
            </a:r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ChangeArrowheads="1"/>
          </p:cNvSpPr>
          <p:nvPr/>
        </p:nvSpPr>
        <p:spPr bwMode="auto">
          <a:xfrm>
            <a:off x="304800" y="5211763"/>
            <a:ext cx="8763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800">
              <a:latin typeface="Arial" charset="0"/>
            </a:endParaRPr>
          </a:p>
        </p:txBody>
      </p:sp>
      <p:pic>
        <p:nvPicPr>
          <p:cNvPr id="7168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8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1392</TotalTime>
  <Words>2583</Words>
  <Application>Microsoft Office PowerPoint</Application>
  <PresentationFormat>On-screen Show (4:3)</PresentationFormat>
  <Paragraphs>348</Paragraphs>
  <Slides>65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2" baseType="lpstr">
      <vt:lpstr>ＭＳ Ｐゴシック</vt:lpstr>
      <vt:lpstr>Arial</vt:lpstr>
      <vt:lpstr>Calibri</vt:lpstr>
      <vt:lpstr>Century Gothic</vt:lpstr>
      <vt:lpstr>Times New Roman</vt:lpstr>
      <vt:lpstr>Wingdings 3</vt:lpstr>
      <vt:lpstr>Ion</vt:lpstr>
      <vt:lpstr>PowerPoint Presentation</vt:lpstr>
      <vt:lpstr>The Rise of Napoleon Bonaparte</vt:lpstr>
      <vt:lpstr>Napoleon’s character</vt:lpstr>
      <vt:lpstr>PowerPoint Presentation</vt:lpstr>
      <vt:lpstr>Life Under the Directory</vt:lpstr>
      <vt:lpstr>Napoleon’s early days</vt:lpstr>
      <vt:lpstr>Egyptian Campaign</vt:lpstr>
      <vt:lpstr>PowerPoint Presentation</vt:lpstr>
      <vt:lpstr>Consulate</vt:lpstr>
      <vt:lpstr>Concordat of 1801</vt:lpstr>
      <vt:lpstr>Victories</vt:lpstr>
      <vt:lpstr>PowerPoint Presentation</vt:lpstr>
      <vt:lpstr>Emperor</vt:lpstr>
      <vt:lpstr>Civil Code of 1804  (Napoleonic code)</vt:lpstr>
      <vt:lpstr>Civil Code and Women</vt:lpstr>
      <vt:lpstr>Changes in society and government</vt:lpstr>
      <vt:lpstr>Steps back…</vt:lpstr>
      <vt:lpstr>PowerPoint Presentation</vt:lpstr>
      <vt:lpstr>PowerPoint Presentation</vt:lpstr>
      <vt:lpstr>Victory and Empire (1803-1810): </vt:lpstr>
      <vt:lpstr>Rule under the Empire</vt:lpstr>
      <vt:lpstr>Wars: 1803-1805</vt:lpstr>
      <vt:lpstr>Nemesis: The British</vt:lpstr>
      <vt:lpstr>PowerPoint Presentation</vt:lpstr>
      <vt:lpstr>Trafalgar</vt:lpstr>
      <vt:lpstr>PowerPoint Presentation</vt:lpstr>
      <vt:lpstr>Wars: 1806-1807</vt:lpstr>
      <vt:lpstr>War of the Fifth Coalition (1809)</vt:lpstr>
      <vt:lpstr>Problems and Changes</vt:lpstr>
      <vt:lpstr>Fall of Napoleon</vt:lpstr>
      <vt:lpstr>PowerPoint Presentation</vt:lpstr>
      <vt:lpstr>The Peninsular War (1807-1814)</vt:lpstr>
      <vt:lpstr>PowerPoint Presentation</vt:lpstr>
      <vt:lpstr>Prelude to Invasion</vt:lpstr>
      <vt:lpstr>Grande Armée</vt:lpstr>
      <vt:lpstr>PowerPoint Presentation</vt:lpstr>
      <vt:lpstr>March on Moscow</vt:lpstr>
      <vt:lpstr>Generals Famine and Winter</vt:lpstr>
      <vt:lpstr>Fall of Napoleon &amp; Rise Again</vt:lpstr>
      <vt:lpstr>PowerPoint Presentation</vt:lpstr>
      <vt:lpstr>Return &amp; 100 Days </vt:lpstr>
      <vt:lpstr>Waterloo &amp; St. Helena</vt:lpstr>
      <vt:lpstr>PowerPoint Presentation</vt:lpstr>
      <vt:lpstr>Final Exile and Legacy</vt:lpstr>
      <vt:lpstr>Napoleon’s Legacy</vt:lpstr>
      <vt:lpstr>PowerPoint Presentation</vt:lpstr>
      <vt:lpstr>PowerPoint Presentation</vt:lpstr>
      <vt:lpstr>PowerPoint Presentation</vt:lpstr>
      <vt:lpstr>Congress of Vienna</vt:lpstr>
      <vt:lpstr>Objectives and Achievements of the Congress</vt:lpstr>
      <vt:lpstr>PowerPoint Presentation</vt:lpstr>
      <vt:lpstr>The Romantic Movement</vt:lpstr>
      <vt:lpstr>Romantic Questioning of Reason</vt:lpstr>
      <vt:lpstr>English Romantic Writers</vt:lpstr>
      <vt:lpstr>German Romantic Writers</vt:lpstr>
      <vt:lpstr>Romantic Art</vt:lpstr>
      <vt:lpstr>PowerPoint Presentation</vt:lpstr>
      <vt:lpstr>PowerPoint Presentation</vt:lpstr>
      <vt:lpstr>PowerPoint Presentation</vt:lpstr>
      <vt:lpstr>PowerPoint Presentation</vt:lpstr>
      <vt:lpstr>Romantic Religion</vt:lpstr>
      <vt:lpstr>PowerPoint Presentation</vt:lpstr>
      <vt:lpstr>Romantic Views of  Nationalism and History</vt:lpstr>
      <vt:lpstr>Islam and Romanticism </vt:lpstr>
      <vt:lpstr>PowerPoint Presentation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Fighting the Second World War: 1942-45</dc:title>
  <dc:subject/>
  <dc:creator>Prime</dc:creator>
  <cp:keywords/>
  <dc:description/>
  <cp:lastModifiedBy>Laura Astorian</cp:lastModifiedBy>
  <cp:revision>69</cp:revision>
  <cp:lastPrinted>1601-01-01T00:00:00Z</cp:lastPrinted>
  <dcterms:created xsi:type="dcterms:W3CDTF">2005-04-15T09:37:00Z</dcterms:created>
  <dcterms:modified xsi:type="dcterms:W3CDTF">2016-10-03T13:11:14Z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TC010690771033</vt:lpwstr>
  </property>
</Properties>
</file>