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5" r:id="rId7"/>
    <p:sldId id="261" r:id="rId8"/>
    <p:sldId id="262" r:id="rId9"/>
    <p:sldId id="266" r:id="rId10"/>
    <p:sldId id="267" r:id="rId11"/>
    <p:sldId id="268" r:id="rId12"/>
    <p:sldId id="270" r:id="rId13"/>
    <p:sldId id="269" r:id="rId14"/>
    <p:sldId id="271" r:id="rId15"/>
    <p:sldId id="272" r:id="rId16"/>
    <p:sldId id="286" r:id="rId17"/>
    <p:sldId id="287" r:id="rId18"/>
    <p:sldId id="288" r:id="rId19"/>
    <p:sldId id="285" r:id="rId20"/>
    <p:sldId id="275" r:id="rId21"/>
    <p:sldId id="277" r:id="rId22"/>
    <p:sldId id="273" r:id="rId23"/>
    <p:sldId id="278" r:id="rId24"/>
    <p:sldId id="279" r:id="rId25"/>
    <p:sldId id="280" r:id="rId26"/>
    <p:sldId id="281" r:id="rId27"/>
    <p:sldId id="282" r:id="rId28"/>
    <p:sldId id="283" r:id="rId29"/>
    <p:sldId id="301" r:id="rId30"/>
    <p:sldId id="284" r:id="rId31"/>
    <p:sldId id="289" r:id="rId32"/>
    <p:sldId id="300" r:id="rId33"/>
    <p:sldId id="290" r:id="rId34"/>
    <p:sldId id="291" r:id="rId35"/>
    <p:sldId id="298" r:id="rId36"/>
    <p:sldId id="292" r:id="rId37"/>
    <p:sldId id="299" r:id="rId38"/>
    <p:sldId id="297" r:id="rId39"/>
    <p:sldId id="293" r:id="rId40"/>
    <p:sldId id="294" r:id="rId41"/>
    <p:sldId id="295" r:id="rId42"/>
    <p:sldId id="296" r:id="rId4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426" y="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D27D4-72FD-419C-B6DF-3AEECD934911}" type="datetimeFigureOut">
              <a:rPr lang="en-US" smtClean="0"/>
              <a:pPr/>
              <a:t>10/7/2016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C996B496-B792-4162-996D-860D711E3B0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cut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D27D4-72FD-419C-B6DF-3AEECD934911}" type="datetimeFigureOut">
              <a:rPr lang="en-US" smtClean="0"/>
              <a:pPr/>
              <a:t>10/7/2016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C996B496-B792-4162-996D-860D711E3B0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cut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D27D4-72FD-419C-B6DF-3AEECD934911}" type="datetimeFigureOut">
              <a:rPr lang="en-US" smtClean="0"/>
              <a:pPr/>
              <a:t>10/7/2016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C996B496-B792-4162-996D-860D711E3B0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cut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B3DD27D4-72FD-419C-B6DF-3AEECD934911}" type="datetimeFigureOut">
              <a:rPr lang="en-US" smtClean="0"/>
              <a:pPr/>
              <a:t>10/7/2016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6B496-B792-4162-996D-860D711E3B0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cut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D27D4-72FD-419C-B6DF-3AEECD934911}" type="datetimeFigureOut">
              <a:rPr lang="en-US" smtClean="0"/>
              <a:pPr/>
              <a:t>10/7/2016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C996B496-B792-4162-996D-860D711E3B0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cut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D27D4-72FD-419C-B6DF-3AEECD934911}" type="datetimeFigureOut">
              <a:rPr lang="en-US" smtClean="0"/>
              <a:pPr/>
              <a:t>10/7/2016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C996B496-B792-4162-996D-860D711E3B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ut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D27D4-72FD-419C-B6DF-3AEECD934911}" type="datetimeFigureOut">
              <a:rPr lang="en-US" smtClean="0"/>
              <a:pPr/>
              <a:t>10/7/2016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996B496-B792-4162-996D-860D711E3B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ut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C996B496-B792-4162-996D-860D711E3B0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D27D4-72FD-419C-B6DF-3AEECD934911}" type="datetimeFigureOut">
              <a:rPr lang="en-US" smtClean="0"/>
              <a:pPr/>
              <a:t>10/7/2016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cut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C996B496-B792-4162-996D-860D711E3B0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B3DD27D4-72FD-419C-B6DF-3AEECD934911}" type="datetimeFigureOut">
              <a:rPr lang="en-US" smtClean="0"/>
              <a:pPr/>
              <a:t>10/7/2016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cut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D27D4-72FD-419C-B6DF-3AEECD934911}" type="datetimeFigureOut">
              <a:rPr lang="en-US" smtClean="0"/>
              <a:pPr/>
              <a:t>10/7/2016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6B496-B792-4162-996D-860D711E3B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cut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C996B496-B792-4162-996D-860D711E3B0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D27D4-72FD-419C-B6DF-3AEECD934911}" type="datetimeFigureOut">
              <a:rPr lang="en-US" smtClean="0"/>
              <a:pPr/>
              <a:t>10/7/2016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cut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B3DD27D4-72FD-419C-B6DF-3AEECD934911}" type="datetimeFigureOut">
              <a:rPr lang="en-US" smtClean="0"/>
              <a:pPr/>
              <a:t>10/7/2016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C996B496-B792-4162-996D-860D711E3B0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cut thruBlk="1"/>
  </p:transition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You had a good run, environment. Sorry about all the coal.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Industrial Revolution</a:t>
            </a:r>
            <a:endParaRPr lang="en-US" dirty="0"/>
          </a:p>
        </p:txBody>
      </p:sp>
    </p:spTree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Credit &amp; Banking Expand</a:t>
            </a:r>
          </a:p>
          <a:p>
            <a:r>
              <a:rPr lang="en-US" dirty="0" smtClean="0"/>
              <a:t>Dramatic Improvements in Transport</a:t>
            </a:r>
          </a:p>
          <a:p>
            <a:pPr lvl="1"/>
            <a:r>
              <a:rPr lang="en-US" dirty="0" smtClean="0"/>
              <a:t>Rail	</a:t>
            </a:r>
          </a:p>
          <a:p>
            <a:pPr lvl="1"/>
            <a:r>
              <a:rPr lang="en-US" dirty="0" smtClean="0"/>
              <a:t>Steamships	</a:t>
            </a:r>
          </a:p>
          <a:p>
            <a:pPr lvl="1"/>
            <a:r>
              <a:rPr lang="en-US" dirty="0" smtClean="0"/>
              <a:t>Roads	</a:t>
            </a:r>
          </a:p>
          <a:p>
            <a:r>
              <a:rPr lang="en-US" dirty="0" smtClean="0"/>
              <a:t>Rising Agricultural Productivity</a:t>
            </a:r>
          </a:p>
          <a:p>
            <a:r>
              <a:rPr lang="en-US" dirty="0" smtClean="0"/>
              <a:t>Rapid Urbanization</a:t>
            </a:r>
          </a:p>
          <a:p>
            <a:r>
              <a:rPr lang="en-US" dirty="0" smtClean="0"/>
              <a:t>Increased Demand for Manufactured Goods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Mechanized, Factory Production</a:t>
            </a:r>
          </a:p>
          <a:p>
            <a:pPr lvl="1"/>
            <a:r>
              <a:rPr lang="en-US" dirty="0" smtClean="0"/>
              <a:t>Rural Production Down, Marginalization of Artisans</a:t>
            </a:r>
          </a:p>
          <a:p>
            <a:r>
              <a:rPr lang="en-US" dirty="0" smtClean="0"/>
              <a:t>Appalling Urban Conditions</a:t>
            </a:r>
          </a:p>
          <a:p>
            <a:r>
              <a:rPr lang="en-US" dirty="0" smtClean="0"/>
              <a:t>Lurid Accounts</a:t>
            </a:r>
          </a:p>
          <a:p>
            <a:r>
              <a:rPr lang="en-US" dirty="0" smtClean="0"/>
              <a:t>Calls for State-Sponsored Reform</a:t>
            </a:r>
          </a:p>
          <a:p>
            <a:r>
              <a:rPr lang="en-US" dirty="0" smtClean="0"/>
              <a:t>Skilled Workers Protest Harsh Conditions</a:t>
            </a:r>
          </a:p>
          <a:p>
            <a:pPr lvl="1"/>
            <a:r>
              <a:rPr lang="en-US" dirty="0" err="1" smtClean="0"/>
              <a:t>Prolitarianization</a:t>
            </a:r>
            <a:endParaRPr lang="en-US" dirty="0" smtClean="0"/>
          </a:p>
          <a:p>
            <a:pPr lvl="1"/>
            <a:r>
              <a:rPr lang="en-US" dirty="0" smtClean="0"/>
              <a:t>Socialism</a:t>
            </a:r>
            <a:endParaRPr lang="en-US" dirty="0"/>
          </a:p>
        </p:txBody>
      </p:sp>
    </p:spTree>
  </p:cSld>
  <p:clrMapOvr>
    <a:masterClrMapping/>
  </p:clrMapOvr>
  <p:transition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 to Transformation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Intensification of existing forms of production</a:t>
            </a:r>
          </a:p>
          <a:p>
            <a:pPr lvl="1"/>
            <a:r>
              <a:rPr lang="en-US" dirty="0" smtClean="0"/>
              <a:t>Traditional organization </a:t>
            </a:r>
          </a:p>
          <a:p>
            <a:pPr lvl="1"/>
            <a:r>
              <a:rPr lang="en-US" dirty="0" smtClean="0"/>
              <a:t>Major changes only in mid-19</a:t>
            </a:r>
            <a:r>
              <a:rPr lang="en-US" baseline="30000" dirty="0" smtClean="0"/>
              <a:t>th</a:t>
            </a:r>
            <a:r>
              <a:rPr lang="en-US" dirty="0" smtClean="0"/>
              <a:t> century</a:t>
            </a:r>
          </a:p>
          <a:p>
            <a:r>
              <a:rPr lang="en-US" dirty="0" smtClean="0"/>
              <a:t>Demographic explosion</a:t>
            </a:r>
          </a:p>
          <a:p>
            <a:r>
              <a:rPr lang="en-US" dirty="0" smtClean="0"/>
              <a:t>Disease and famine</a:t>
            </a:r>
          </a:p>
          <a:p>
            <a:pPr lvl="1"/>
            <a:r>
              <a:rPr lang="en-US" dirty="0" smtClean="0"/>
              <a:t>Cholera</a:t>
            </a:r>
          </a:p>
          <a:p>
            <a:pPr lvl="1"/>
            <a:r>
              <a:rPr lang="en-US" dirty="0" smtClean="0"/>
              <a:t>Potato famine (1840s)</a:t>
            </a:r>
          </a:p>
          <a:p>
            <a:pPr lvl="1"/>
            <a:r>
              <a:rPr lang="en-US" dirty="0" smtClean="0"/>
              <a:t>Tuberculosis</a:t>
            </a:r>
          </a:p>
          <a:p>
            <a:pPr lvl="1">
              <a:buNone/>
            </a:pP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4294967295"/>
          </p:nvPr>
        </p:nvSpPr>
        <p:spPr>
          <a:xfrm>
            <a:off x="5105400" y="1371600"/>
            <a:ext cx="4038600" cy="4681538"/>
          </a:xfrm>
        </p:spPr>
        <p:txBody>
          <a:bodyPr/>
          <a:lstStyle/>
          <a:p>
            <a:pPr>
              <a:buNone/>
            </a:pPr>
            <a:endParaRPr lang="en-US" dirty="0" smtClean="0"/>
          </a:p>
          <a:p>
            <a:pPr lvl="1"/>
            <a:endParaRPr lang="en-US" dirty="0"/>
          </a:p>
        </p:txBody>
      </p:sp>
    </p:spTree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Declining Death Rate?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Smallpox vaccinations</a:t>
            </a:r>
          </a:p>
          <a:p>
            <a:r>
              <a:rPr lang="en-US" dirty="0" smtClean="0"/>
              <a:t>Greater attention to hygiene</a:t>
            </a:r>
          </a:p>
          <a:p>
            <a:r>
              <a:rPr lang="en-US" dirty="0" smtClean="0"/>
              <a:t>Cleaner water – Sand filters, iron pipes, reservoirs</a:t>
            </a:r>
          </a:p>
          <a:p>
            <a:r>
              <a:rPr lang="en-US" dirty="0" smtClean="0"/>
              <a:t>Increased life expectancy among all classes</a:t>
            </a:r>
          </a:p>
          <a:p>
            <a:r>
              <a:rPr lang="en-US" dirty="0" smtClean="0"/>
              <a:t>Lower infant mortality</a:t>
            </a:r>
          </a:p>
          <a:p>
            <a:pPr lvl="1"/>
            <a:r>
              <a:rPr lang="en-US" dirty="0" smtClean="0"/>
              <a:t>Safer water supply</a:t>
            </a:r>
          </a:p>
          <a:p>
            <a:pPr lvl="1"/>
            <a:r>
              <a:rPr lang="en-US" dirty="0" smtClean="0"/>
              <a:t>Better waste disposal</a:t>
            </a:r>
          </a:p>
          <a:p>
            <a:pPr lvl="1"/>
            <a:r>
              <a:rPr lang="en-US" dirty="0" smtClean="0"/>
              <a:t>Decline of wet nursing</a:t>
            </a:r>
          </a:p>
          <a:p>
            <a:pPr lvl="1"/>
            <a:r>
              <a:rPr lang="en-US" dirty="0" smtClean="0"/>
              <a:t>Fresh/sterilized milk</a:t>
            </a:r>
          </a:p>
          <a:p>
            <a:r>
              <a:rPr lang="en-US" dirty="0" smtClean="0"/>
              <a:t>Declining birth rates</a:t>
            </a:r>
          </a:p>
          <a:p>
            <a:r>
              <a:rPr lang="en-US" dirty="0" smtClean="0"/>
              <a:t>Period of relative peace</a:t>
            </a:r>
          </a:p>
          <a:p>
            <a:endParaRPr lang="en-US" dirty="0"/>
          </a:p>
        </p:txBody>
      </p:sp>
    </p:spTree>
  </p:cSld>
  <p:clrMapOvr>
    <a:masterClrMapping/>
  </p:clrMapOvr>
  <p:transition>
    <p:cut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Expanding Agricultural Base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Sustained population growth</a:t>
            </a:r>
          </a:p>
          <a:p>
            <a:r>
              <a:rPr lang="en-US" dirty="0" smtClean="0"/>
              <a:t>Market-oriented farming supports accumulation of capital</a:t>
            </a:r>
          </a:p>
          <a:p>
            <a:r>
              <a:rPr lang="en-US" dirty="0" smtClean="0"/>
              <a:t>More land under cultivation</a:t>
            </a:r>
          </a:p>
          <a:p>
            <a:r>
              <a:rPr lang="en-US" dirty="0" smtClean="0"/>
              <a:t>Yields increase: England 3x grain</a:t>
            </a:r>
          </a:p>
          <a:p>
            <a:pPr lvl="1"/>
            <a:r>
              <a:rPr lang="en-US" dirty="0" smtClean="0"/>
              <a:t>Less fallow land</a:t>
            </a:r>
          </a:p>
          <a:p>
            <a:pPr lvl="1"/>
            <a:r>
              <a:rPr lang="en-US" dirty="0" smtClean="0"/>
              <a:t>Fertilizers and intensive techniques</a:t>
            </a:r>
          </a:p>
          <a:p>
            <a:r>
              <a:rPr lang="en-US" dirty="0" smtClean="0"/>
              <a:t>Continent- Not as much consolidation</a:t>
            </a:r>
          </a:p>
          <a:p>
            <a:pPr lvl="1"/>
            <a:r>
              <a:rPr lang="en-US" dirty="0" smtClean="0"/>
              <a:t>France: N=Rotation, larger plots; S=Small division-wine</a:t>
            </a:r>
          </a:p>
          <a:p>
            <a:pPr lvl="1"/>
            <a:r>
              <a:rPr lang="en-US" dirty="0" smtClean="0"/>
              <a:t>Germany: Production 2x population growth</a:t>
            </a:r>
          </a:p>
          <a:p>
            <a:pPr lvl="1"/>
            <a:r>
              <a:rPr lang="en-US" dirty="0" smtClean="0"/>
              <a:t>Balkans and Russia</a:t>
            </a:r>
          </a:p>
          <a:p>
            <a:pPr lvl="2"/>
            <a:r>
              <a:rPr lang="en-US" dirty="0" smtClean="0"/>
              <a:t>Subsistence farming</a:t>
            </a:r>
          </a:p>
          <a:p>
            <a:pPr lvl="2"/>
            <a:r>
              <a:rPr lang="en-US" dirty="0" smtClean="0"/>
              <a:t>Serfdom cripples growth</a:t>
            </a:r>
            <a:endParaRPr lang="en-US" dirty="0"/>
          </a:p>
        </p:txBody>
      </p:sp>
    </p:spTree>
  </p:cSld>
  <p:clrMapOvr>
    <a:masterClrMapping/>
  </p:clrMapOvr>
  <p:transition>
    <p:cut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://www.uncp.edu/home/rwb/railway_rocket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7538" y="0"/>
            <a:ext cx="8461662" cy="6894690"/>
          </a:xfrm>
          <a:prstGeom prst="rect">
            <a:avLst/>
          </a:prstGeom>
          <a:noFill/>
        </p:spPr>
      </p:pic>
    </p:spTree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Trains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1820: First to haul coal in N. England</a:t>
            </a:r>
          </a:p>
          <a:p>
            <a:r>
              <a:rPr lang="en-US" dirty="0" smtClean="0"/>
              <a:t>1830: Passenger train between Liverpool and Manchester</a:t>
            </a:r>
          </a:p>
          <a:p>
            <a:r>
              <a:rPr lang="en-US" dirty="0" smtClean="0"/>
              <a:t>Expansion</a:t>
            </a:r>
          </a:p>
          <a:p>
            <a:pPr lvl="1"/>
            <a:r>
              <a:rPr lang="en-US" dirty="0" smtClean="0"/>
              <a:t>100 miles of rail in 1832; 6600 in 1852</a:t>
            </a:r>
          </a:p>
          <a:p>
            <a:pPr lvl="1"/>
            <a:r>
              <a:rPr lang="en-US" dirty="0" smtClean="0"/>
              <a:t>200,000 employed; Landscape transformed</a:t>
            </a:r>
          </a:p>
          <a:p>
            <a:r>
              <a:rPr lang="en-US" dirty="0" smtClean="0"/>
              <a:t>Catalyst for investment</a:t>
            </a:r>
          </a:p>
          <a:p>
            <a:pPr lvl="1"/>
            <a:r>
              <a:rPr lang="en-US" dirty="0" smtClean="0"/>
              <a:t>Middle class investors</a:t>
            </a:r>
          </a:p>
          <a:p>
            <a:pPr lvl="1"/>
            <a:r>
              <a:rPr lang="en-US" dirty="0" smtClean="0"/>
              <a:t>Spurs metallurgy</a:t>
            </a:r>
          </a:p>
          <a:p>
            <a:pPr lvl="1"/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Revolutionary effects</a:t>
            </a:r>
          </a:p>
          <a:p>
            <a:pPr lvl="1"/>
            <a:r>
              <a:rPr lang="en-US" dirty="0" smtClean="0"/>
              <a:t>Shipping costs reduced by 2/3rds</a:t>
            </a:r>
          </a:p>
          <a:p>
            <a:pPr lvl="1"/>
            <a:r>
              <a:rPr lang="en-US" dirty="0" smtClean="0"/>
              <a:t>Increased consumption, production</a:t>
            </a:r>
          </a:p>
          <a:p>
            <a:pPr lvl="1"/>
            <a:r>
              <a:rPr lang="en-US" dirty="0" smtClean="0"/>
              <a:t>Fresh milk, frozen meat</a:t>
            </a:r>
          </a:p>
          <a:p>
            <a:pPr lvl="1"/>
            <a:r>
              <a:rPr lang="en-US" dirty="0" smtClean="0"/>
              <a:t>Displaced population</a:t>
            </a:r>
          </a:p>
          <a:p>
            <a:pPr lvl="1"/>
            <a:r>
              <a:rPr lang="en-US" dirty="0" smtClean="0"/>
              <a:t>State role</a:t>
            </a:r>
          </a:p>
          <a:p>
            <a:pPr lvl="2"/>
            <a:r>
              <a:rPr lang="en-US" dirty="0" smtClean="0"/>
              <a:t>France=Semi-public</a:t>
            </a:r>
          </a:p>
          <a:p>
            <a:pPr lvl="2"/>
            <a:r>
              <a:rPr lang="en-US" dirty="0" smtClean="0"/>
              <a:t>Austria, Belgium= state control</a:t>
            </a:r>
          </a:p>
          <a:p>
            <a:pPr lvl="1"/>
            <a:r>
              <a:rPr lang="en-US" dirty="0" smtClean="0"/>
              <a:t>Ties places, people together</a:t>
            </a:r>
          </a:p>
          <a:p>
            <a:pPr lvl="2"/>
            <a:r>
              <a:rPr lang="en-US" dirty="0" smtClean="0"/>
              <a:t>Mail</a:t>
            </a:r>
          </a:p>
          <a:p>
            <a:pPr lvl="2"/>
            <a:r>
              <a:rPr lang="en-US" dirty="0" smtClean="0"/>
              <a:t>Travel</a:t>
            </a:r>
          </a:p>
          <a:p>
            <a:pPr lvl="2"/>
            <a:r>
              <a:rPr lang="en-US" dirty="0" smtClean="0"/>
              <a:t>“Speeds up time”</a:t>
            </a:r>
          </a:p>
          <a:p>
            <a:pPr lvl="1"/>
            <a:r>
              <a:rPr lang="en-US" dirty="0" smtClean="0"/>
              <a:t>Environmental costs</a:t>
            </a:r>
            <a:endParaRPr lang="en-US" dirty="0"/>
          </a:p>
        </p:txBody>
      </p:sp>
    </p:spTree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Steamships and Roads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1816: Liverpool to Boston in 17 days (1/2 time)</a:t>
            </a:r>
          </a:p>
          <a:p>
            <a:r>
              <a:rPr lang="en-US" dirty="0" smtClean="0"/>
              <a:t>1830s-40s: River travel</a:t>
            </a:r>
          </a:p>
          <a:p>
            <a:r>
              <a:rPr lang="en-US" dirty="0" smtClean="0"/>
              <a:t>Canals</a:t>
            </a:r>
          </a:p>
          <a:p>
            <a:r>
              <a:rPr lang="en-US" dirty="0" smtClean="0"/>
              <a:t>Improved roads</a:t>
            </a:r>
            <a:endParaRPr lang="en-US" dirty="0"/>
          </a:p>
        </p:txBody>
      </p:sp>
    </p:spTree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Changes and challenges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Society in the Industrial Revolution</a:t>
            </a:r>
            <a:endParaRPr lang="en-US" dirty="0"/>
          </a:p>
        </p:txBody>
      </p:sp>
    </p:spTree>
  </p:cSld>
  <p:clrMapOvr>
    <a:masterClrMapping/>
  </p:clrMapOvr>
  <p:transition>
    <p:cut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Continuities on the Land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797552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Agricultural improvements, end of serfdom lead to movement to cities</a:t>
            </a:r>
          </a:p>
          <a:p>
            <a:r>
              <a:rPr lang="en-US" dirty="0" smtClean="0"/>
              <a:t>Unrest against landowners in 1830s and 1840s</a:t>
            </a:r>
          </a:p>
          <a:p>
            <a:r>
              <a:rPr lang="en-US" dirty="0" smtClean="0"/>
              <a:t>Rural poverty severe</a:t>
            </a:r>
          </a:p>
          <a:p>
            <a:pPr lvl="1"/>
            <a:r>
              <a:rPr lang="en-US" dirty="0" smtClean="0"/>
              <a:t>Share tiny homes with animals</a:t>
            </a:r>
          </a:p>
          <a:p>
            <a:pPr lvl="1"/>
            <a:r>
              <a:rPr lang="en-US" dirty="0" smtClean="0"/>
              <a:t>Often windowless</a:t>
            </a:r>
          </a:p>
          <a:p>
            <a:r>
              <a:rPr lang="en-US" dirty="0" smtClean="0"/>
              <a:t>Serfdom exists in Austria until 1848, Russia until 1861</a:t>
            </a:r>
          </a:p>
          <a:p>
            <a:r>
              <a:rPr lang="en-US" dirty="0" smtClean="0"/>
              <a:t>Diets extremely poor</a:t>
            </a:r>
          </a:p>
          <a:p>
            <a:pPr lvl="1"/>
            <a:r>
              <a:rPr lang="en-US" dirty="0" smtClean="0"/>
              <a:t>Rye bread, porridge, potatoes (north); cabbage (central and east), onions and garlic (France)</a:t>
            </a:r>
          </a:p>
          <a:p>
            <a:pPr lvl="1"/>
            <a:r>
              <a:rPr lang="en-US" dirty="0" smtClean="0"/>
              <a:t>Wine in south; beer or cider in north</a:t>
            </a:r>
          </a:p>
          <a:p>
            <a:r>
              <a:rPr lang="en-US" dirty="0" smtClean="0"/>
              <a:t>Emigration to North America in 1830s-40s</a:t>
            </a:r>
          </a:p>
          <a:p>
            <a:pPr lvl="1"/>
            <a:r>
              <a:rPr lang="en-US" dirty="0" smtClean="0"/>
              <a:t>Irish (Potato famine)</a:t>
            </a:r>
          </a:p>
          <a:p>
            <a:pPr lvl="1"/>
            <a:r>
              <a:rPr lang="en-US" dirty="0" smtClean="0"/>
              <a:t>German states 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ransition>
    <p:cut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Urbanization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By 1850:</a:t>
            </a:r>
          </a:p>
          <a:p>
            <a:pPr lvl="1"/>
            <a:r>
              <a:rPr lang="en-US" dirty="0" smtClean="0"/>
              <a:t>Britain, ½ population urbanized</a:t>
            </a:r>
          </a:p>
          <a:p>
            <a:pPr lvl="1"/>
            <a:r>
              <a:rPr lang="en-US" dirty="0" smtClean="0"/>
              <a:t>France, only 1/4 live in towns larger than 2,000</a:t>
            </a:r>
          </a:p>
          <a:p>
            <a:pPr lvl="1"/>
            <a:r>
              <a:rPr lang="en-US" dirty="0" smtClean="0"/>
              <a:t>London grows from 900,ooo to 2,300,000</a:t>
            </a:r>
          </a:p>
          <a:p>
            <a:pPr lvl="1"/>
            <a:r>
              <a:rPr lang="en-US" dirty="0" smtClean="0"/>
              <a:t>Paris 550,000 to 1,000,000</a:t>
            </a:r>
          </a:p>
          <a:p>
            <a:r>
              <a:rPr lang="en-US" dirty="0" smtClean="0"/>
              <a:t>Farther east, towns fewer and smaller</a:t>
            </a:r>
          </a:p>
          <a:p>
            <a:r>
              <a:rPr lang="en-US" dirty="0" smtClean="0"/>
              <a:t>Problems with sewage, housing, pollution, crime (6x)</a:t>
            </a:r>
          </a:p>
          <a:p>
            <a:r>
              <a:rPr lang="en-US" dirty="0" smtClean="0"/>
              <a:t>Better  transportation=suburbs </a:t>
            </a:r>
          </a:p>
          <a:p>
            <a:pPr lvl="1"/>
            <a:r>
              <a:rPr lang="en-US" dirty="0" smtClean="0"/>
              <a:t>Middle classes withdraw into elite districts or, in England, to posh suburbs</a:t>
            </a:r>
          </a:p>
          <a:p>
            <a:r>
              <a:rPr lang="en-US" dirty="0" smtClean="0"/>
              <a:t>Increased social segregation; visibility of differences in classes</a:t>
            </a:r>
          </a:p>
          <a:p>
            <a:r>
              <a:rPr lang="en-US" dirty="0" smtClean="0"/>
              <a:t>Cities populated by migrants from the country</a:t>
            </a:r>
          </a:p>
        </p:txBody>
      </p:sp>
    </p:spTree>
  </p:cSld>
  <p:clrMapOvr>
    <a:masterClrMapping/>
  </p:clrMapOvr>
  <p:transition>
    <p:cut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Women in the Workforce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Domestic service:</a:t>
            </a:r>
          </a:p>
          <a:p>
            <a:pPr lvl="1"/>
            <a:r>
              <a:rPr lang="en-US" dirty="0" smtClean="0"/>
              <a:t>40% of women in workforce</a:t>
            </a:r>
          </a:p>
          <a:p>
            <a:pPr lvl="1"/>
            <a:r>
              <a:rPr lang="en-US" dirty="0" smtClean="0"/>
              <a:t>Higher literacy</a:t>
            </a:r>
          </a:p>
          <a:p>
            <a:pPr lvl="1"/>
            <a:r>
              <a:rPr lang="en-US" dirty="0" smtClean="0"/>
              <a:t>Better social mobility</a:t>
            </a:r>
          </a:p>
          <a:p>
            <a:r>
              <a:rPr lang="en-US" dirty="0" smtClean="0"/>
              <a:t>Country women: </a:t>
            </a:r>
          </a:p>
          <a:p>
            <a:pPr lvl="1"/>
            <a:r>
              <a:rPr lang="en-US" dirty="0" smtClean="0"/>
              <a:t>Spinning, weaving (cottage industry)</a:t>
            </a:r>
          </a:p>
          <a:p>
            <a:pPr lvl="1"/>
            <a:r>
              <a:rPr lang="en-US" dirty="0" smtClean="0"/>
              <a:t>Work in fields</a:t>
            </a:r>
          </a:p>
          <a:p>
            <a:r>
              <a:rPr lang="en-US" dirty="0" smtClean="0"/>
              <a:t>Urban women:</a:t>
            </a:r>
          </a:p>
          <a:p>
            <a:pPr lvl="1"/>
            <a:r>
              <a:rPr lang="en-US" dirty="0" smtClean="0"/>
              <a:t>Laundresses</a:t>
            </a:r>
          </a:p>
          <a:p>
            <a:pPr lvl="1"/>
            <a:r>
              <a:rPr lang="en-US" dirty="0" smtClean="0"/>
              <a:t>Seamstresses</a:t>
            </a:r>
          </a:p>
          <a:p>
            <a:pPr lvl="1"/>
            <a:r>
              <a:rPr lang="en-US" dirty="0" smtClean="0"/>
              <a:t>Street merchants</a:t>
            </a:r>
          </a:p>
          <a:p>
            <a:pPr lvl="1"/>
            <a:r>
              <a:rPr lang="en-US" dirty="0" smtClean="0"/>
              <a:t>Prostitutes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Industry:</a:t>
            </a:r>
          </a:p>
          <a:p>
            <a:pPr lvl="1"/>
            <a:r>
              <a:rPr lang="en-US" dirty="0" smtClean="0"/>
              <a:t>Work in factories, especially textiles</a:t>
            </a:r>
          </a:p>
          <a:p>
            <a:pPr lvl="1"/>
            <a:r>
              <a:rPr lang="en-US" dirty="0" smtClean="0"/>
              <a:t>Relatively small part of workforce</a:t>
            </a:r>
          </a:p>
          <a:p>
            <a:pPr lvl="1"/>
            <a:r>
              <a:rPr lang="en-US" dirty="0" smtClean="0"/>
              <a:t>Male workers resent</a:t>
            </a:r>
          </a:p>
          <a:p>
            <a:r>
              <a:rPr lang="en-US" dirty="0" smtClean="0"/>
              <a:t>Low-skilled labor = low pay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ransition>
    <p:cut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Women and Families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Working women=Less dependent on parents</a:t>
            </a:r>
          </a:p>
          <a:p>
            <a:pPr lvl="1"/>
            <a:r>
              <a:rPr lang="en-US" dirty="0" smtClean="0"/>
              <a:t>Marry earlier</a:t>
            </a:r>
          </a:p>
          <a:p>
            <a:r>
              <a:rPr lang="en-US" dirty="0" smtClean="0"/>
              <a:t>Marriage still economic relationship</a:t>
            </a:r>
          </a:p>
          <a:p>
            <a:pPr lvl="1"/>
            <a:r>
              <a:rPr lang="en-US" dirty="0" smtClean="0"/>
              <a:t>Increase in out-of-wedlock births</a:t>
            </a:r>
          </a:p>
          <a:p>
            <a:r>
              <a:rPr lang="en-US" dirty="0" smtClean="0"/>
              <a:t>Factories = Separation of home and work</a:t>
            </a:r>
          </a:p>
          <a:p>
            <a:pPr lvl="1"/>
            <a:r>
              <a:rPr lang="en-US" dirty="0" smtClean="0"/>
              <a:t>Many mothers leave to care for children</a:t>
            </a:r>
          </a:p>
          <a:p>
            <a:r>
              <a:rPr lang="en-US" dirty="0" smtClean="0"/>
              <a:t>Prostitution</a:t>
            </a:r>
          </a:p>
          <a:p>
            <a:pPr lvl="1"/>
            <a:r>
              <a:rPr lang="en-US" dirty="0" smtClean="0"/>
              <a:t>Governments register, regulate</a:t>
            </a:r>
          </a:p>
          <a:p>
            <a:pPr lvl="1"/>
            <a:r>
              <a:rPr lang="en-US" dirty="0" smtClean="0"/>
              <a:t>Middle-class sees as moral failure</a:t>
            </a:r>
          </a:p>
          <a:p>
            <a:r>
              <a:rPr lang="en-US" dirty="0" smtClean="0"/>
              <a:t>Movement toward men working, women remaining home</a:t>
            </a:r>
          </a:p>
          <a:p>
            <a:endParaRPr lang="en-US" dirty="0"/>
          </a:p>
        </p:txBody>
      </p:sp>
    </p:spTree>
  </p:cSld>
  <p:clrMapOvr>
    <a:masterClrMapping/>
  </p:clrMapOvr>
  <p:transition>
    <p:cut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Child Labor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Children always worked in agriculture</a:t>
            </a:r>
          </a:p>
          <a:p>
            <a:r>
              <a:rPr lang="en-US" dirty="0" smtClean="0"/>
              <a:t>Small size, cheapness=highly employable</a:t>
            </a:r>
          </a:p>
          <a:p>
            <a:r>
              <a:rPr lang="en-US" dirty="0" smtClean="0"/>
              <a:t>1830s: 1/3 of workforce</a:t>
            </a:r>
          </a:p>
          <a:p>
            <a:r>
              <a:rPr lang="en-US" dirty="0" smtClean="0"/>
              <a:t>Sometimes entire families in factories</a:t>
            </a:r>
          </a:p>
          <a:p>
            <a:pPr lvl="1"/>
            <a:r>
              <a:rPr lang="en-US" dirty="0" smtClean="0"/>
              <a:t>Fathers supervise</a:t>
            </a:r>
          </a:p>
          <a:p>
            <a:r>
              <a:rPr lang="en-US" dirty="0" smtClean="0"/>
              <a:t>Work often dangerous</a:t>
            </a:r>
          </a:p>
          <a:p>
            <a:r>
              <a:rPr lang="en-US" dirty="0" smtClean="0"/>
              <a:t>Child labor laws</a:t>
            </a:r>
          </a:p>
          <a:p>
            <a:pPr lvl="1"/>
            <a:r>
              <a:rPr lang="en-US" dirty="0" smtClean="0"/>
              <a:t>Britain in 1832</a:t>
            </a:r>
          </a:p>
          <a:p>
            <a:pPr lvl="1"/>
            <a:r>
              <a:rPr lang="en-US" dirty="0" smtClean="0"/>
              <a:t>France in 1841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ransition>
    <p:cut thruBlk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Laboring Poor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Industrialization increases employment</a:t>
            </a:r>
          </a:p>
          <a:p>
            <a:r>
              <a:rPr lang="en-US" dirty="0" smtClean="0"/>
              <a:t>High wages for male skilled workers</a:t>
            </a:r>
          </a:p>
          <a:p>
            <a:r>
              <a:rPr lang="en-US" dirty="0" smtClean="0"/>
              <a:t>Cheaper goods=Higher incomes</a:t>
            </a:r>
          </a:p>
          <a:p>
            <a:r>
              <a:rPr lang="en-US" dirty="0" smtClean="0"/>
              <a:t>British workers better off than others</a:t>
            </a:r>
          </a:p>
          <a:p>
            <a:pPr lvl="1"/>
            <a:r>
              <a:rPr lang="en-US" dirty="0" smtClean="0"/>
              <a:t>Paternalism</a:t>
            </a:r>
          </a:p>
          <a:p>
            <a:pPr lvl="1"/>
            <a:r>
              <a:rPr lang="en-US" dirty="0" smtClean="0"/>
              <a:t>Poor Laws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Poor working conditions</a:t>
            </a:r>
          </a:p>
          <a:p>
            <a:r>
              <a:rPr lang="en-US" dirty="0" smtClean="0"/>
              <a:t>Artisan incomes, employment fall</a:t>
            </a:r>
          </a:p>
          <a:p>
            <a:r>
              <a:rPr lang="en-US" dirty="0" smtClean="0"/>
              <a:t>Gap between rich and poor increases</a:t>
            </a:r>
          </a:p>
          <a:p>
            <a:r>
              <a:rPr lang="en-US" dirty="0" smtClean="0"/>
              <a:t>Housing miserable</a:t>
            </a:r>
          </a:p>
          <a:p>
            <a:r>
              <a:rPr lang="en-US" dirty="0" smtClean="0"/>
              <a:t>Class consciousness</a:t>
            </a:r>
          </a:p>
          <a:p>
            <a:pPr lvl="1"/>
            <a:r>
              <a:rPr lang="en-US" dirty="0" smtClean="0"/>
              <a:t>“proletarianization”</a:t>
            </a:r>
          </a:p>
          <a:p>
            <a:pPr lvl="1"/>
            <a:r>
              <a:rPr lang="en-US" dirty="0" smtClean="0"/>
              <a:t>Artisans first to demonstrate</a:t>
            </a:r>
          </a:p>
          <a:p>
            <a:pPr lvl="2"/>
            <a:r>
              <a:rPr lang="en-US" dirty="0" smtClean="0"/>
              <a:t>Over-supply</a:t>
            </a:r>
          </a:p>
          <a:p>
            <a:pPr lvl="1"/>
            <a:r>
              <a:rPr lang="en-US" dirty="0" smtClean="0"/>
              <a:t>Luddites</a:t>
            </a:r>
          </a:p>
          <a:p>
            <a:pPr lvl="2"/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ransition>
    <p:cut thruBlk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ile:Chartist meeting, Kennington Comm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6210"/>
            <a:ext cx="9143999" cy="6549390"/>
          </a:xfrm>
          <a:prstGeom prst="rect">
            <a:avLst/>
          </a:prstGeom>
          <a:noFill/>
        </p:spPr>
      </p:pic>
    </p:spTree>
  </p:cSld>
  <p:clrMapOvr>
    <a:masterClrMapping/>
  </p:clrMapOvr>
  <p:transition>
    <p:cut thruBlk="1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File:Chartist Demonstrati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152400"/>
            <a:ext cx="5393535" cy="6553200"/>
          </a:xfrm>
          <a:prstGeom prst="rect">
            <a:avLst/>
          </a:prstGeom>
          <a:noFill/>
        </p:spPr>
      </p:pic>
    </p:spTree>
  </p:cSld>
  <p:clrMapOvr>
    <a:masterClrMapping/>
  </p:clrMapOvr>
  <p:transition>
    <p:cut thruBlk="1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File:ChartistRio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5041" y="914400"/>
            <a:ext cx="8846559" cy="5495925"/>
          </a:xfrm>
          <a:prstGeom prst="rect">
            <a:avLst/>
          </a:prstGeom>
          <a:noFill/>
        </p:spPr>
      </p:pic>
    </p:spTree>
  </p:cSld>
  <p:clrMapOvr>
    <a:masterClrMapping/>
  </p:clrMapOvr>
  <p:transition>
    <p:cut thruBlk="1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Chartism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Wm. Lovett founds “London Workingmen’s Association…”</a:t>
            </a:r>
          </a:p>
          <a:p>
            <a:r>
              <a:rPr lang="en-US" dirty="0" smtClean="0"/>
              <a:t>Great Charter</a:t>
            </a:r>
          </a:p>
          <a:p>
            <a:pPr lvl="1"/>
            <a:r>
              <a:rPr lang="en-US" dirty="0" smtClean="0"/>
              <a:t>Democratization</a:t>
            </a:r>
          </a:p>
          <a:p>
            <a:pPr lvl="1"/>
            <a:r>
              <a:rPr lang="en-US" dirty="0" smtClean="0"/>
              <a:t>Universal Male Suffrage</a:t>
            </a:r>
          </a:p>
          <a:p>
            <a:pPr lvl="1"/>
            <a:r>
              <a:rPr lang="en-US" dirty="0" smtClean="0"/>
              <a:t>Annual Elections</a:t>
            </a:r>
          </a:p>
          <a:p>
            <a:pPr lvl="1"/>
            <a:r>
              <a:rPr lang="en-US" dirty="0" smtClean="0"/>
              <a:t>Secret Ballots</a:t>
            </a:r>
          </a:p>
          <a:p>
            <a:pPr lvl="1"/>
            <a:r>
              <a:rPr lang="en-US" dirty="0" smtClean="0"/>
              <a:t>Equal electoral districts</a:t>
            </a:r>
          </a:p>
          <a:p>
            <a:r>
              <a:rPr lang="en-US" dirty="0" smtClean="0"/>
              <a:t>Object to monopoly of wealth and political influences</a:t>
            </a:r>
          </a:p>
          <a:p>
            <a:r>
              <a:rPr lang="en-US" dirty="0" smtClean="0"/>
              <a:t>Divided between peaceful “moral force” and violent “physical force” groups</a:t>
            </a:r>
          </a:p>
          <a:p>
            <a:r>
              <a:rPr lang="en-US" dirty="0" smtClean="0"/>
              <a:t>1839: Parliament rejects Chartist petition (1.3 mil)</a:t>
            </a:r>
          </a:p>
          <a:p>
            <a:r>
              <a:rPr lang="en-US" dirty="0" smtClean="0"/>
              <a:t>1842: Parliament rejects another signed by 3.3 mil.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01752" y="6108192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Stop</a:t>
            </a:r>
            <a:endParaRPr lang="en-US" dirty="0"/>
          </a:p>
        </p:txBody>
      </p:sp>
    </p:spTree>
  </p:cSld>
  <p:clrMapOvr>
    <a:masterClrMapping/>
  </p:clrMapOvr>
  <p:transition>
    <p:cut thruBlk="1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Liberalism v. socialism: The eternal battle begins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Economics of the Early 19</a:t>
            </a:r>
            <a:r>
              <a:rPr lang="en-US" baseline="30000" dirty="0" smtClean="0"/>
              <a:t>th</a:t>
            </a:r>
            <a:r>
              <a:rPr lang="en-US" dirty="0" smtClean="0"/>
              <a:t> Century</a:t>
            </a:r>
            <a:endParaRPr lang="en-US" dirty="0"/>
          </a:p>
        </p:txBody>
      </p:sp>
    </p:spTree>
  </p:cSld>
  <p:clrMapOvr>
    <a:masterClrMapping/>
  </p:clrMapOvr>
  <p:transition>
    <p:cut thruBlk="1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Classical Liberalism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Begins with on Adam Smith, </a:t>
            </a:r>
            <a:r>
              <a:rPr lang="en-US" i="1" dirty="0" smtClean="0"/>
              <a:t>Wealth of Nations</a:t>
            </a:r>
          </a:p>
          <a:p>
            <a:pPr lvl="1"/>
            <a:r>
              <a:rPr lang="en-US" dirty="0" smtClean="0"/>
              <a:t>Rational self-interest leads to best economic outcomes</a:t>
            </a:r>
            <a:endParaRPr lang="en-US" i="1" dirty="0" smtClean="0"/>
          </a:p>
          <a:p>
            <a:pPr lvl="1"/>
            <a:r>
              <a:rPr lang="en-US" dirty="0" smtClean="0"/>
              <a:t>Liberalism based on individualism and individual freedom</a:t>
            </a:r>
          </a:p>
          <a:p>
            <a:pPr lvl="1"/>
            <a:r>
              <a:rPr lang="en-US" dirty="0" smtClean="0"/>
              <a:t>Favor economic growth through free enterprise</a:t>
            </a:r>
          </a:p>
          <a:p>
            <a:r>
              <a:rPr lang="en-US" i="1" dirty="0" smtClean="0"/>
              <a:t>Laissez-faire</a:t>
            </a:r>
            <a:r>
              <a:rPr lang="en-US" dirty="0" smtClean="0"/>
              <a:t>: </a:t>
            </a:r>
          </a:p>
          <a:p>
            <a:pPr lvl="1"/>
            <a:r>
              <a:rPr lang="en-US" dirty="0" smtClean="0"/>
              <a:t>Government/other intervention usually interferes with the proper functioning of the economy, leading to poor outcomes</a:t>
            </a:r>
          </a:p>
          <a:p>
            <a:pPr lvl="1"/>
            <a:r>
              <a:rPr lang="en-US" dirty="0" smtClean="0"/>
              <a:t>Market solutions are usually the best solutions</a:t>
            </a:r>
          </a:p>
          <a:p>
            <a:pPr lvl="1"/>
            <a:r>
              <a:rPr lang="en-US" dirty="0" smtClean="0"/>
              <a:t>Recognize role for government in defense, preserving property rights, enforcing contracts</a:t>
            </a:r>
          </a:p>
          <a:p>
            <a:pPr lvl="1"/>
            <a:r>
              <a:rPr lang="en-US" dirty="0" smtClean="0"/>
              <a:t>Emphasize thrift, competition, hard work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ransition>
    <p:cut thruBlk="1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Thomas Malthus </a:t>
            </a:r>
          </a:p>
          <a:p>
            <a:r>
              <a:rPr lang="en-US" dirty="0" smtClean="0"/>
              <a:t>(1766-1834)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en-US" dirty="0" smtClean="0"/>
              <a:t>David Ricardo</a:t>
            </a:r>
          </a:p>
          <a:p>
            <a:r>
              <a:rPr lang="en-US" dirty="0" smtClean="0"/>
              <a:t>(1772-1823)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i="1" dirty="0" smtClean="0"/>
              <a:t>Essay on the Principle of Population</a:t>
            </a:r>
            <a:r>
              <a:rPr lang="en-US" dirty="0" smtClean="0"/>
              <a:t> (1798)</a:t>
            </a:r>
          </a:p>
          <a:p>
            <a:r>
              <a:rPr lang="en-US" dirty="0" smtClean="0"/>
              <a:t>Population will outstrip food supply</a:t>
            </a:r>
          </a:p>
          <a:p>
            <a:pPr lvl="1"/>
            <a:r>
              <a:rPr lang="en-US" dirty="0" smtClean="0"/>
              <a:t>Geometric v. arithmetic</a:t>
            </a:r>
          </a:p>
          <a:p>
            <a:pPr lvl="1"/>
            <a:r>
              <a:rPr lang="en-US" dirty="0" smtClean="0"/>
              <a:t>Late marriage, chastity only way to slow</a:t>
            </a:r>
          </a:p>
          <a:p>
            <a:r>
              <a:rPr lang="en-US" dirty="0" smtClean="0"/>
              <a:t>Failed to recognize technological development</a:t>
            </a:r>
          </a:p>
          <a:p>
            <a:pPr lvl="1"/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i="1" dirty="0" smtClean="0"/>
              <a:t>Principals of Political Economy </a:t>
            </a:r>
            <a:r>
              <a:rPr lang="en-US" dirty="0" smtClean="0"/>
              <a:t>(1817)</a:t>
            </a:r>
          </a:p>
          <a:p>
            <a:r>
              <a:rPr lang="en-US" dirty="0" smtClean="0"/>
              <a:t>Comparative Advantage</a:t>
            </a:r>
          </a:p>
          <a:p>
            <a:pPr lvl="1"/>
            <a:r>
              <a:rPr lang="en-US" dirty="0" smtClean="0"/>
              <a:t>Proves that free trade always benefits both parties</a:t>
            </a:r>
          </a:p>
          <a:p>
            <a:r>
              <a:rPr lang="en-US" dirty="0" smtClean="0"/>
              <a:t>“Iron Law of Wages”</a:t>
            </a:r>
          </a:p>
          <a:p>
            <a:pPr lvl="1"/>
            <a:r>
              <a:rPr lang="en-US" dirty="0" smtClean="0"/>
              <a:t>Wages will always return to subsistence level</a:t>
            </a:r>
          </a:p>
          <a:p>
            <a:pPr lvl="1"/>
            <a:r>
              <a:rPr lang="en-US" dirty="0" smtClean="0"/>
              <a:t>Higher wages=More children=larger labor force=lower wages</a:t>
            </a:r>
          </a:p>
          <a:p>
            <a:pPr lvl="1"/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Classical Liberals</a:t>
            </a:r>
            <a:endParaRPr lang="en-US" dirty="0"/>
          </a:p>
        </p:txBody>
      </p:sp>
    </p:spTree>
  </p:cSld>
  <p:clrMapOvr>
    <a:masterClrMapping/>
  </p:clrMapOvr>
  <p:transition>
    <p:cut thruBlk="1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France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en-US" dirty="0" smtClean="0"/>
              <a:t>Germany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en-US" dirty="0" smtClean="0"/>
              <a:t>July Monarchy encourages pursuit of wealth</a:t>
            </a:r>
          </a:p>
          <a:p>
            <a:r>
              <a:rPr lang="en-US" dirty="0" smtClean="0"/>
              <a:t>Oversee construction of large capital projects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Absolutist tradition interferes with</a:t>
            </a:r>
            <a:r>
              <a:rPr lang="en-US" i="1" dirty="0" smtClean="0"/>
              <a:t> </a:t>
            </a:r>
            <a:r>
              <a:rPr lang="en-US" dirty="0" smtClean="0"/>
              <a:t>liberal economic growth</a:t>
            </a:r>
          </a:p>
          <a:p>
            <a:r>
              <a:rPr lang="en-US" i="1" dirty="0" smtClean="0"/>
              <a:t>Zollverein </a:t>
            </a:r>
            <a:r>
              <a:rPr lang="en-US" dirty="0" smtClean="0"/>
              <a:t>(1834)</a:t>
            </a:r>
          </a:p>
          <a:p>
            <a:pPr lvl="1"/>
            <a:r>
              <a:rPr lang="en-US" dirty="0" smtClean="0"/>
              <a:t>Liberalized trade among all major German states outside of Austria</a:t>
            </a:r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Classical Economics and Policy</a:t>
            </a:r>
            <a:endParaRPr lang="en-US" dirty="0"/>
          </a:p>
        </p:txBody>
      </p:sp>
    </p:spTree>
  </p:cSld>
  <p:clrMapOvr>
    <a:masterClrMapping/>
  </p:clrMapOvr>
  <p:transition>
    <p:cut thruBlk="1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Liberal Economics in Britain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Jeremy Bentham (1748-1832)</a:t>
            </a:r>
          </a:p>
          <a:p>
            <a:pPr lvl="1"/>
            <a:r>
              <a:rPr lang="en-US" dirty="0" smtClean="0"/>
              <a:t>Utilitarianism: All human activity should be based on the amount of happiness it provides</a:t>
            </a:r>
          </a:p>
          <a:p>
            <a:pPr lvl="1"/>
            <a:r>
              <a:rPr lang="en-US" dirty="0" smtClean="0"/>
              <a:t>Believed in government intervene on behalf the disadvantaged</a:t>
            </a:r>
          </a:p>
          <a:p>
            <a:pPr lvl="1"/>
            <a:r>
              <a:rPr lang="en-US" dirty="0" smtClean="0"/>
              <a:t>Governments can provide most happiness by providing most freedom</a:t>
            </a:r>
          </a:p>
          <a:p>
            <a:r>
              <a:rPr lang="en-US" dirty="0" smtClean="0"/>
              <a:t>Two major steps:</a:t>
            </a:r>
          </a:p>
          <a:p>
            <a:pPr lvl="1"/>
            <a:r>
              <a:rPr lang="en-US" dirty="0" smtClean="0"/>
              <a:t>Poor Law (1834): Workhouses</a:t>
            </a:r>
          </a:p>
          <a:p>
            <a:pPr lvl="1"/>
            <a:r>
              <a:rPr lang="en-US" dirty="0" smtClean="0"/>
              <a:t>Repeal of the Corn Laws (1846)</a:t>
            </a:r>
          </a:p>
          <a:p>
            <a:pPr lvl="2"/>
            <a:r>
              <a:rPr lang="en-US" dirty="0" smtClean="0"/>
              <a:t>Landed interests fight</a:t>
            </a:r>
          </a:p>
          <a:p>
            <a:pPr lvl="2"/>
            <a:r>
              <a:rPr lang="en-US" dirty="0" smtClean="0"/>
              <a:t>Lower food prices = Higher wages</a:t>
            </a:r>
          </a:p>
          <a:p>
            <a:pPr lvl="2"/>
            <a:r>
              <a:rPr lang="en-US" dirty="0" smtClean="0"/>
              <a:t>Lower tariffs = Lower prices for British goods = Higher exports</a:t>
            </a:r>
          </a:p>
          <a:p>
            <a:pPr lvl="2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</p:cSld>
  <p:clrMapOvr>
    <a:masterClrMapping/>
  </p:clrMapOvr>
  <p:transition>
    <p:cut thruBlk="1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Socialism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Socialists call for fundamental change in property ownership</a:t>
            </a:r>
          </a:p>
          <a:p>
            <a:pPr lvl="1"/>
            <a:r>
              <a:rPr lang="en-US" dirty="0" smtClean="0"/>
              <a:t>Urge end to private ownership of means of production. Perhaps distribution = state/corporate ownership.</a:t>
            </a:r>
          </a:p>
          <a:p>
            <a:pPr lvl="1"/>
            <a:r>
              <a:rPr lang="en-US" dirty="0" smtClean="0"/>
              <a:t>State ownership = Serve interests of all people</a:t>
            </a:r>
          </a:p>
          <a:p>
            <a:pPr lvl="1"/>
            <a:r>
              <a:rPr lang="en-US" dirty="0" smtClean="0"/>
              <a:t>People can learn to be cooperative, not competitive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ransition>
    <p:cut thruBlk="1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Utopian Socialists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5026152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Robert Owen (1771-1858)</a:t>
            </a:r>
          </a:p>
          <a:p>
            <a:pPr lvl="1"/>
            <a:r>
              <a:rPr lang="en-US" dirty="0" smtClean="0"/>
              <a:t>New Lanark, Scotland (New Harmony, IN)</a:t>
            </a:r>
          </a:p>
          <a:p>
            <a:pPr lvl="2"/>
            <a:r>
              <a:rPr lang="en-US" dirty="0" smtClean="0"/>
              <a:t>Experimental Factories</a:t>
            </a:r>
          </a:p>
          <a:p>
            <a:pPr lvl="2"/>
            <a:r>
              <a:rPr lang="en-US" dirty="0" smtClean="0"/>
              <a:t>Good surroundings=Improved character</a:t>
            </a:r>
          </a:p>
          <a:p>
            <a:pPr lvl="2"/>
            <a:r>
              <a:rPr lang="en-US" dirty="0" smtClean="0"/>
              <a:t>Provided good quarters, recreation, education</a:t>
            </a:r>
          </a:p>
          <a:p>
            <a:pPr lvl="2"/>
            <a:r>
              <a:rPr lang="en-US" dirty="0" smtClean="0"/>
              <a:t>Most important, provides incentives</a:t>
            </a:r>
          </a:p>
          <a:p>
            <a:pPr lvl="3"/>
            <a:r>
              <a:rPr lang="en-US" dirty="0" smtClean="0"/>
              <a:t>Higher profits</a:t>
            </a:r>
          </a:p>
          <a:p>
            <a:r>
              <a:rPr lang="en-US" dirty="0" smtClean="0"/>
              <a:t>Claude Henri de Saint-Simon (1760-1825)</a:t>
            </a:r>
          </a:p>
          <a:p>
            <a:pPr lvl="1"/>
            <a:r>
              <a:rPr lang="en-US" dirty="0" smtClean="0"/>
              <a:t>Focus of government should be on economic issues</a:t>
            </a:r>
          </a:p>
          <a:p>
            <a:pPr lvl="1"/>
            <a:r>
              <a:rPr lang="en-US" dirty="0" smtClean="0"/>
              <a:t>Technocracy directed economy</a:t>
            </a:r>
          </a:p>
          <a:p>
            <a:r>
              <a:rPr lang="en-US" dirty="0" smtClean="0"/>
              <a:t>Charles Fourier (1772-1837)</a:t>
            </a:r>
          </a:p>
          <a:p>
            <a:pPr lvl="1"/>
            <a:r>
              <a:rPr lang="en-US" dirty="0" smtClean="0"/>
              <a:t>Urged self-sufficient socialist “phalanx” communities</a:t>
            </a:r>
          </a:p>
          <a:p>
            <a:pPr lvl="1"/>
            <a:r>
              <a:rPr lang="en-US" dirty="0" smtClean="0"/>
              <a:t>Individuals will do work they most enjoy and frequent job changes</a:t>
            </a:r>
          </a:p>
          <a:p>
            <a:pPr lvl="1"/>
            <a:r>
              <a:rPr lang="en-US" dirty="0" smtClean="0"/>
              <a:t>Fails</a:t>
            </a:r>
          </a:p>
          <a:p>
            <a:r>
              <a:rPr lang="en-US" dirty="0" smtClean="0"/>
              <a:t>Anarchism: </a:t>
            </a:r>
          </a:p>
          <a:p>
            <a:pPr lvl="1"/>
            <a:r>
              <a:rPr lang="en-US" dirty="0" smtClean="0"/>
              <a:t>Also seeks end of private property and capitalism</a:t>
            </a:r>
          </a:p>
          <a:p>
            <a:pPr lvl="1"/>
            <a:r>
              <a:rPr lang="en-US" dirty="0" smtClean="0"/>
              <a:t>Also seeks destruction of the state itself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ransition>
    <p:cut thruBlk="1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Marxism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447800"/>
            <a:ext cx="8503920" cy="51816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Karl Marx (1818-1883)</a:t>
            </a:r>
          </a:p>
          <a:p>
            <a:pPr lvl="1"/>
            <a:r>
              <a:rPr lang="en-US" dirty="0" smtClean="0"/>
              <a:t>Radical German philosopher, journalist</a:t>
            </a:r>
          </a:p>
          <a:p>
            <a:pPr lvl="1"/>
            <a:r>
              <a:rPr lang="en-US" dirty="0" smtClean="0"/>
              <a:t>Moves to Paris in 1844, collaborates with Friedrich Engels (1820-1895)</a:t>
            </a:r>
          </a:p>
          <a:p>
            <a:pPr lvl="2"/>
            <a:r>
              <a:rPr lang="en-US" dirty="0" smtClean="0"/>
              <a:t>Engels had lived in Manchester (</a:t>
            </a:r>
            <a:r>
              <a:rPr lang="en-US" i="1" dirty="0" smtClean="0"/>
              <a:t>Conditions of the Working Class in England</a:t>
            </a:r>
            <a:r>
              <a:rPr lang="en-US" dirty="0" smtClean="0"/>
              <a:t> (1845)</a:t>
            </a:r>
          </a:p>
          <a:p>
            <a:r>
              <a:rPr lang="en-US" i="1" dirty="0" smtClean="0"/>
              <a:t>Communist Manifesto</a:t>
            </a:r>
            <a:r>
              <a:rPr lang="en-US" dirty="0" smtClean="0"/>
              <a:t> (1848)</a:t>
            </a:r>
          </a:p>
          <a:p>
            <a:pPr lvl="1"/>
            <a:r>
              <a:rPr lang="en-US" i="1" dirty="0" smtClean="0"/>
              <a:t>“scientific socialism”—</a:t>
            </a:r>
            <a:r>
              <a:rPr lang="en-US" dirty="0" smtClean="0"/>
              <a:t>theory of revolutionary change</a:t>
            </a:r>
          </a:p>
          <a:p>
            <a:pPr lvl="1"/>
            <a:r>
              <a:rPr lang="en-US" dirty="0" smtClean="0"/>
              <a:t>Based on Hegelian historical dialectic</a:t>
            </a:r>
          </a:p>
          <a:p>
            <a:pPr lvl="1"/>
            <a:r>
              <a:rPr lang="en-US" dirty="0" smtClean="0"/>
              <a:t>Materialism and determinism</a:t>
            </a:r>
          </a:p>
          <a:p>
            <a:pPr lvl="1"/>
            <a:r>
              <a:rPr lang="en-US" dirty="0" smtClean="0"/>
              <a:t>Class struggle: Feudal to bourgeois to proletariat to dictatorship of the proletariat to the end of all classes</a:t>
            </a:r>
          </a:p>
          <a:p>
            <a:pPr lvl="1"/>
            <a:r>
              <a:rPr lang="en-US" dirty="0" smtClean="0"/>
              <a:t>Reorganize society, state control of means of production and distribution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ransition>
    <p:cut thruBlk="1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Year of Revolutions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1848</a:t>
            </a:r>
            <a:endParaRPr lang="en-US" dirty="0"/>
          </a:p>
        </p:txBody>
      </p:sp>
    </p:spTree>
  </p:cSld>
  <p:clrMapOvr>
    <a:masterClrMapping/>
  </p:clrMapOvr>
  <p:transition>
    <p:cut thruBlk="1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File:Horace Vernet-Barricade rue Soufflo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52400"/>
            <a:ext cx="7916946" cy="6181726"/>
          </a:xfrm>
          <a:prstGeom prst="rect">
            <a:avLst/>
          </a:prstGeom>
          <a:noFill/>
        </p:spPr>
      </p:pic>
    </p:spTree>
  </p:cSld>
  <p:clrMapOvr>
    <a:masterClrMapping/>
  </p:clrMapOvr>
  <p:transition>
    <p:cut thruBlk="1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 to Revolution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1837: Recession, wide-spread unemployment</a:t>
            </a:r>
          </a:p>
          <a:p>
            <a:r>
              <a:rPr lang="en-US" dirty="0" smtClean="0"/>
              <a:t>1840s: “The Hungry Forties”</a:t>
            </a:r>
          </a:p>
          <a:p>
            <a:r>
              <a:rPr lang="en-US" dirty="0" smtClean="0"/>
              <a:t>Revolution urban, middle-class, and liberal</a:t>
            </a:r>
          </a:p>
          <a:p>
            <a:r>
              <a:rPr lang="en-US" dirty="0" smtClean="0"/>
              <a:t>Why France?</a:t>
            </a:r>
          </a:p>
          <a:p>
            <a:pPr lvl="1"/>
            <a:r>
              <a:rPr lang="en-US" dirty="0" smtClean="0"/>
              <a:t>French liberals alone in replacing monarchy with a republic</a:t>
            </a:r>
          </a:p>
          <a:p>
            <a:pPr lvl="1"/>
            <a:r>
              <a:rPr lang="en-US" dirty="0" smtClean="0"/>
              <a:t>French liberals embrace universal suffrage</a:t>
            </a:r>
          </a:p>
          <a:p>
            <a:pPr lvl="2"/>
            <a:r>
              <a:rPr lang="en-US" dirty="0" smtClean="0"/>
              <a:t>Elsewhere, liberals support property qualifications</a:t>
            </a:r>
          </a:p>
          <a:p>
            <a:r>
              <a:rPr lang="en-US" dirty="0" smtClean="0"/>
              <a:t>Nationalism in Central Europe</a:t>
            </a:r>
          </a:p>
          <a:p>
            <a:pPr lvl="1"/>
            <a:r>
              <a:rPr lang="en-US" dirty="0" smtClean="0"/>
              <a:t>German, Austrian, Italian revolutions characterized by nationalism</a:t>
            </a:r>
          </a:p>
          <a:p>
            <a:pPr lvl="1"/>
            <a:r>
              <a:rPr lang="en-US" dirty="0" smtClean="0"/>
              <a:t>Germany &amp; Italy: Seek Unification</a:t>
            </a:r>
          </a:p>
          <a:p>
            <a:pPr lvl="1"/>
            <a:r>
              <a:rPr lang="en-US" dirty="0" smtClean="0"/>
              <a:t>Austria: Seek break up and nationhood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ransition>
    <p:cut thruBlk="1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The Revolution in France	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9530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Banquets protesting Louis-Philippe banned (Feb 1848)</a:t>
            </a:r>
          </a:p>
          <a:p>
            <a:pPr lvl="1"/>
            <a:r>
              <a:rPr lang="en-US" dirty="0" smtClean="0"/>
              <a:t>Increasingly arbitrary government</a:t>
            </a:r>
          </a:p>
          <a:p>
            <a:pPr lvl="1"/>
            <a:r>
              <a:rPr lang="en-US" dirty="0" smtClean="0"/>
              <a:t>Spontaneous riots</a:t>
            </a:r>
          </a:p>
          <a:p>
            <a:r>
              <a:rPr lang="en-US" dirty="0" smtClean="0"/>
              <a:t>Second Republic proclaimed</a:t>
            </a:r>
          </a:p>
          <a:p>
            <a:pPr lvl="1"/>
            <a:r>
              <a:rPr lang="en-US" dirty="0" smtClean="0"/>
              <a:t>Provisional government</a:t>
            </a:r>
          </a:p>
          <a:p>
            <a:r>
              <a:rPr lang="en-US" dirty="0" smtClean="0"/>
              <a:t>Socialists v. Moderates</a:t>
            </a:r>
          </a:p>
          <a:p>
            <a:pPr lvl="1"/>
            <a:r>
              <a:rPr lang="en-US" dirty="0" smtClean="0"/>
              <a:t>Louis Blanc placed in charge of establishing workshops for unemployed</a:t>
            </a:r>
          </a:p>
          <a:p>
            <a:pPr lvl="1"/>
            <a:r>
              <a:rPr lang="en-US" dirty="0" smtClean="0"/>
              <a:t>Radicals dominate Paris and cities, but country conservative</a:t>
            </a:r>
          </a:p>
          <a:p>
            <a:pPr lvl="1"/>
            <a:r>
              <a:rPr lang="en-US" dirty="0" smtClean="0"/>
              <a:t>Moderates dominate elections</a:t>
            </a:r>
          </a:p>
          <a:p>
            <a:pPr lvl="1"/>
            <a:r>
              <a:rPr lang="en-US" dirty="0" smtClean="0"/>
              <a:t>Workshops shut down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9530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Suppression of June Days Revolt</a:t>
            </a:r>
          </a:p>
          <a:p>
            <a:pPr lvl="1"/>
            <a:r>
              <a:rPr lang="en-US" dirty="0" smtClean="0"/>
              <a:t>Workers revolt in protest in June 1848</a:t>
            </a:r>
          </a:p>
          <a:p>
            <a:pPr lvl="1"/>
            <a:r>
              <a:rPr lang="en-US" dirty="0" smtClean="0"/>
              <a:t>Provisional government crushes revolt</a:t>
            </a:r>
          </a:p>
          <a:p>
            <a:r>
              <a:rPr lang="en-US" dirty="0" smtClean="0"/>
              <a:t>Constitution of the Second Republic</a:t>
            </a:r>
          </a:p>
          <a:p>
            <a:pPr lvl="1"/>
            <a:r>
              <a:rPr lang="en-US" dirty="0" smtClean="0"/>
              <a:t>Nov 1848</a:t>
            </a:r>
          </a:p>
          <a:p>
            <a:pPr lvl="1"/>
            <a:r>
              <a:rPr lang="en-US" dirty="0" smtClean="0"/>
              <a:t>Universal manhood suffrage</a:t>
            </a:r>
          </a:p>
          <a:p>
            <a:pPr lvl="1"/>
            <a:r>
              <a:rPr lang="en-US" dirty="0" smtClean="0"/>
              <a:t>Unicameral, presidential</a:t>
            </a:r>
          </a:p>
          <a:p>
            <a:r>
              <a:rPr lang="en-US" dirty="0" smtClean="0"/>
              <a:t>Louis Napoleon Bonaparte (1803-1873)</a:t>
            </a:r>
          </a:p>
          <a:p>
            <a:pPr lvl="1"/>
            <a:r>
              <a:rPr lang="en-US" dirty="0" smtClean="0"/>
              <a:t>Won election as president</a:t>
            </a:r>
          </a:p>
          <a:p>
            <a:pPr lvl="1"/>
            <a:r>
              <a:rPr lang="en-US" dirty="0" smtClean="0"/>
              <a:t>Establishes dictatorship as Napoleon III</a:t>
            </a:r>
            <a:endParaRPr lang="en-US" dirty="0"/>
          </a:p>
        </p:txBody>
      </p:sp>
    </p:spTree>
  </p:cSld>
  <p:clrMapOvr>
    <a:masterClrMapping/>
  </p:clrMapOvr>
  <p:transition>
    <p:cut thruBlk="1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http://dancutlermedicalart.com/AlbertEinstein%27sZionism/images/larger%20images/1848%20oktober%20revoluti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1784" y="1447800"/>
            <a:ext cx="8809816" cy="4067176"/>
          </a:xfrm>
          <a:prstGeom prst="rect">
            <a:avLst/>
          </a:prstGeom>
          <a:noFill/>
        </p:spPr>
      </p:pic>
    </p:spTree>
  </p:cSld>
  <p:clrMapOvr>
    <a:masterClrMapping/>
  </p:clrMapOvr>
  <p:transition>
    <p:cut thruBlk="1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Revolutions in Austria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Ferdinand I ruled: Authority led by Metternich</a:t>
            </a:r>
          </a:p>
          <a:p>
            <a:r>
              <a:rPr lang="en-US" dirty="0" smtClean="0"/>
              <a:t>Uprisings in Vienna in March </a:t>
            </a:r>
          </a:p>
          <a:p>
            <a:pPr lvl="1"/>
            <a:r>
              <a:rPr lang="en-US" dirty="0" smtClean="0"/>
              <a:t>Response to Paris</a:t>
            </a:r>
          </a:p>
          <a:p>
            <a:pPr lvl="1"/>
            <a:r>
              <a:rPr lang="en-US" dirty="0" smtClean="0"/>
              <a:t>Constituent assembly drafts constitution</a:t>
            </a:r>
          </a:p>
          <a:p>
            <a:pPr lvl="2"/>
            <a:r>
              <a:rPr lang="en-US" dirty="0" smtClean="0"/>
              <a:t>Abolished the </a:t>
            </a:r>
            <a:r>
              <a:rPr lang="en-US" i="1" dirty="0" smtClean="0"/>
              <a:t>Robot</a:t>
            </a:r>
            <a:r>
              <a:rPr lang="en-US" dirty="0" smtClean="0"/>
              <a:t>, ending peasants’ need for revolt</a:t>
            </a:r>
          </a:p>
          <a:p>
            <a:pPr lvl="1"/>
            <a:r>
              <a:rPr lang="en-US" dirty="0" smtClean="0"/>
              <a:t>Metternich falls in March 1848</a:t>
            </a:r>
          </a:p>
          <a:p>
            <a:pPr lvl="1"/>
            <a:r>
              <a:rPr lang="en-US" dirty="0" smtClean="0"/>
              <a:t>Government regains control</a:t>
            </a:r>
          </a:p>
          <a:p>
            <a:pPr lvl="2"/>
            <a:r>
              <a:rPr lang="en-US" dirty="0" smtClean="0"/>
              <a:t>Dec 1848: </a:t>
            </a:r>
            <a:r>
              <a:rPr lang="en-US" dirty="0" err="1" smtClean="0"/>
              <a:t>Swartzenberg</a:t>
            </a:r>
            <a:r>
              <a:rPr lang="en-US" dirty="0" smtClean="0"/>
              <a:t> arranges for Francis’ abdication, 18 year-old Franz-Joseph (r. 1848-1916) takes over, denies predecessor’s commitments</a:t>
            </a:r>
          </a:p>
          <a:p>
            <a:pPr lvl="2"/>
            <a:r>
              <a:rPr lang="en-US" dirty="0" smtClean="0"/>
              <a:t> Assembly asks for decentralization, </a:t>
            </a:r>
            <a:r>
              <a:rPr lang="en-US" dirty="0" err="1" smtClean="0"/>
              <a:t>Swartzenberg</a:t>
            </a:r>
            <a:r>
              <a:rPr lang="en-US" dirty="0" smtClean="0"/>
              <a:t> denies</a:t>
            </a:r>
          </a:p>
          <a:p>
            <a:pPr lvl="2"/>
            <a:r>
              <a:rPr lang="en-US" dirty="0" smtClean="0"/>
              <a:t>Franz Joseph suspends constitution, returns centralized rule</a:t>
            </a:r>
          </a:p>
          <a:p>
            <a:pPr lvl="2"/>
            <a:endParaRPr lang="en-US" dirty="0" smtClean="0"/>
          </a:p>
          <a:p>
            <a:pPr lvl="1"/>
            <a:endParaRPr lang="en-US" dirty="0"/>
          </a:p>
        </p:txBody>
      </p:sp>
    </p:spTree>
  </p:cSld>
  <p:clrMapOvr>
    <a:masterClrMapping/>
  </p:clrMapOvr>
  <p:transition>
    <p:cut thruBlk="1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Hungary	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en-US" dirty="0" smtClean="0"/>
              <a:t>Bohemia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Louis Kossuth demands self-government (Mar 1848)</a:t>
            </a:r>
          </a:p>
          <a:p>
            <a:r>
              <a:rPr lang="en-US" dirty="0" smtClean="0"/>
              <a:t>March Laws establish elected parliament, abolish serfdom</a:t>
            </a:r>
          </a:p>
          <a:p>
            <a:pPr lvl="1"/>
            <a:r>
              <a:rPr lang="en-US" dirty="0" smtClean="0"/>
              <a:t>Austrian </a:t>
            </a:r>
            <a:r>
              <a:rPr lang="en-US" dirty="0" err="1" smtClean="0"/>
              <a:t>govt</a:t>
            </a:r>
            <a:r>
              <a:rPr lang="en-US" dirty="0" smtClean="0"/>
              <a:t> accepts</a:t>
            </a:r>
          </a:p>
          <a:p>
            <a:r>
              <a:rPr lang="en-US" dirty="0" smtClean="0"/>
              <a:t>Austria moves against in 1849</a:t>
            </a:r>
          </a:p>
          <a:p>
            <a:pPr lvl="1"/>
            <a:r>
              <a:rPr lang="en-US" dirty="0" smtClean="0"/>
              <a:t>Kossuth declared independence</a:t>
            </a:r>
          </a:p>
          <a:p>
            <a:pPr lvl="1"/>
            <a:r>
              <a:rPr lang="en-US" dirty="0" smtClean="0"/>
              <a:t>Czar Nicholas sends 100,000 troops to help crush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Czechs revolt in Prague (Mar 1848)</a:t>
            </a:r>
          </a:p>
          <a:p>
            <a:pPr lvl="1"/>
            <a:r>
              <a:rPr lang="en-US" dirty="0" smtClean="0"/>
              <a:t>Austrians promise assembly</a:t>
            </a:r>
          </a:p>
          <a:p>
            <a:pPr lvl="1"/>
            <a:r>
              <a:rPr lang="en-US" dirty="0" smtClean="0"/>
              <a:t>Pan-Slav Congress calls for solidarity against Austria</a:t>
            </a:r>
          </a:p>
          <a:p>
            <a:pPr lvl="1"/>
            <a:r>
              <a:rPr lang="en-US" dirty="0" smtClean="0"/>
              <a:t>Austria crushes uprising in June</a:t>
            </a:r>
          </a:p>
          <a:p>
            <a:pPr lvl="1"/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Revolt in Hungary and Bohemia</a:t>
            </a:r>
            <a:endParaRPr lang="en-US" dirty="0"/>
          </a:p>
        </p:txBody>
      </p:sp>
    </p:spTree>
  </p:cSld>
  <p:clrMapOvr>
    <a:masterClrMapping/>
  </p:clrMapOvr>
  <p:transition>
    <p:cut thruBlk="1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http://www.age-of-the-sage.org/history/1848/italy_1848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152400"/>
            <a:ext cx="6026453" cy="627697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</p:spTree>
  </p:cSld>
  <p:clrMapOvr>
    <a:masterClrMapping/>
  </p:clrMapOvr>
  <p:transition>
    <p:cut thruBlk="1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Revolutions in Italy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873752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Revolts against Austria and princely rulers</a:t>
            </a:r>
          </a:p>
          <a:p>
            <a:pPr lvl="1"/>
            <a:r>
              <a:rPr lang="en-US" dirty="0" smtClean="0"/>
              <a:t>Revolts in the Two </a:t>
            </a:r>
            <a:r>
              <a:rPr lang="en-US" dirty="0" err="1" smtClean="0"/>
              <a:t>Sicilies</a:t>
            </a:r>
            <a:r>
              <a:rPr lang="en-US" dirty="0" smtClean="0"/>
              <a:t> (Bourbon), Piedmont-Sardinia (Savoy), Venice and Lombardy (Habsburg)</a:t>
            </a:r>
          </a:p>
          <a:p>
            <a:pPr lvl="1"/>
            <a:r>
              <a:rPr lang="en-US" dirty="0" smtClean="0"/>
              <a:t>Liberal constitutions granted in </a:t>
            </a:r>
            <a:r>
              <a:rPr lang="en-US" dirty="0" err="1" smtClean="0"/>
              <a:t>Sicilies</a:t>
            </a:r>
            <a:r>
              <a:rPr lang="en-US" dirty="0" smtClean="0"/>
              <a:t> and Piedmont</a:t>
            </a:r>
          </a:p>
          <a:p>
            <a:r>
              <a:rPr lang="en-US" dirty="0" smtClean="0"/>
              <a:t>Suppression of Revolution</a:t>
            </a:r>
          </a:p>
          <a:p>
            <a:pPr lvl="1"/>
            <a:r>
              <a:rPr lang="en-US" dirty="0" smtClean="0"/>
              <a:t>Suppressed in Two </a:t>
            </a:r>
            <a:r>
              <a:rPr lang="en-US" dirty="0" err="1" smtClean="0"/>
              <a:t>Sicilies</a:t>
            </a:r>
            <a:r>
              <a:rPr lang="en-US" dirty="0" smtClean="0"/>
              <a:t> (May 1848)</a:t>
            </a:r>
          </a:p>
          <a:p>
            <a:pPr lvl="1"/>
            <a:r>
              <a:rPr lang="en-US" dirty="0" smtClean="0"/>
              <a:t>Austrians (</a:t>
            </a:r>
            <a:r>
              <a:rPr lang="en-US" dirty="0" err="1" smtClean="0"/>
              <a:t>Radetzky</a:t>
            </a:r>
            <a:r>
              <a:rPr lang="en-US" dirty="0" smtClean="0"/>
              <a:t>) defeat </a:t>
            </a:r>
            <a:r>
              <a:rPr lang="en-US" dirty="0" err="1" smtClean="0"/>
              <a:t>Piedmontese</a:t>
            </a:r>
            <a:r>
              <a:rPr lang="en-US" dirty="0" smtClean="0"/>
              <a:t> (July 1848), then restore control over Lombardy</a:t>
            </a:r>
          </a:p>
          <a:p>
            <a:pPr lvl="1"/>
            <a:r>
              <a:rPr lang="en-US" dirty="0" smtClean="0"/>
              <a:t> Feb 1849, Garibaldi, </a:t>
            </a:r>
            <a:r>
              <a:rPr lang="en-US" dirty="0" err="1" smtClean="0"/>
              <a:t>Mazzarini</a:t>
            </a:r>
            <a:r>
              <a:rPr lang="en-US" dirty="0" smtClean="0"/>
              <a:t>, other revolutionaries proclaim Roman Republic in Papal States</a:t>
            </a:r>
          </a:p>
          <a:p>
            <a:pPr lvl="1"/>
            <a:r>
              <a:rPr lang="en-US" dirty="0" smtClean="0"/>
              <a:t>Mar 1849, Austrians re-defeat </a:t>
            </a:r>
            <a:r>
              <a:rPr lang="en-US" dirty="0" err="1" smtClean="0"/>
              <a:t>Piedmontese</a:t>
            </a:r>
            <a:endParaRPr lang="en-US" dirty="0" smtClean="0"/>
          </a:p>
          <a:p>
            <a:pPr lvl="2"/>
            <a:r>
              <a:rPr lang="en-US" dirty="0" smtClean="0"/>
              <a:t>Victor Emmanuel II replaces father as king</a:t>
            </a:r>
          </a:p>
          <a:p>
            <a:pPr lvl="1"/>
            <a:r>
              <a:rPr lang="en-US" dirty="0" smtClean="0"/>
              <a:t>Apr 1849, Louis Napoleon crushes republic in Papal States, take Rome in June</a:t>
            </a:r>
          </a:p>
          <a:p>
            <a:pPr lvl="1"/>
            <a:r>
              <a:rPr lang="en-US" dirty="0" smtClean="0"/>
              <a:t>Austrians crush revolution in Tuscany (May) and in Venice (Aug)</a:t>
            </a:r>
          </a:p>
          <a:p>
            <a:endParaRPr lang="en-US" dirty="0" smtClean="0"/>
          </a:p>
          <a:p>
            <a:pPr lvl="1"/>
            <a:endParaRPr lang="en-US" dirty="0"/>
          </a:p>
        </p:txBody>
      </p:sp>
    </p:spTree>
  </p:cSld>
  <p:clrMapOvr>
    <a:masterClrMapping/>
  </p:clrMapOvr>
  <p:transition>
    <p:cut thruBlk="1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http://www.preussen-chronik.de/bilder/1221_Die_Revolution_1848_in_Berlin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495" y="290990"/>
            <a:ext cx="8740105" cy="6090762"/>
          </a:xfrm>
          <a:prstGeom prst="rect">
            <a:avLst/>
          </a:prstGeom>
          <a:noFill/>
        </p:spPr>
      </p:pic>
    </p:spTree>
  </p:cSld>
  <p:clrMapOvr>
    <a:masterClrMapping/>
  </p:clrMapOvr>
  <p:transition>
    <p:cut thruBlk="1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age-of-the-sage.org/history/1848/german_national_assembl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793991"/>
          </a:xfrm>
          <a:prstGeom prst="rect">
            <a:avLst/>
          </a:prstGeom>
          <a:noFill/>
        </p:spPr>
      </p:pic>
    </p:spTree>
  </p:cSld>
  <p:clrMapOvr>
    <a:masterClrMapping/>
  </p:clrMapOvr>
  <p:transition>
    <p:cut thruBlk="1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Revolution in Germany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German liberals call for reform and unification</a:t>
            </a:r>
          </a:p>
          <a:p>
            <a:r>
              <a:rPr lang="en-US" dirty="0" smtClean="0"/>
              <a:t>March Days in Berlin</a:t>
            </a:r>
          </a:p>
          <a:p>
            <a:pPr lvl="1"/>
            <a:r>
              <a:rPr lang="en-US" dirty="0" smtClean="0"/>
              <a:t>Frederick IV (r. 1840-61) initiates some liberal reforms, ends censorship</a:t>
            </a:r>
          </a:p>
          <a:p>
            <a:pPr lvl="1"/>
            <a:r>
              <a:rPr lang="en-US" dirty="0" smtClean="0"/>
              <a:t>Announces assembly to draft Prussian constitution</a:t>
            </a:r>
          </a:p>
          <a:p>
            <a:pPr lvl="2"/>
            <a:r>
              <a:rPr lang="en-US" dirty="0" smtClean="0"/>
              <a:t>Meets from May-autumn</a:t>
            </a:r>
          </a:p>
          <a:p>
            <a:r>
              <a:rPr lang="en-US" dirty="0" smtClean="0"/>
              <a:t>Elsewhere, preliminary assembly calls for national assembly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ransition>
    <p:cut thruBlk="1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German National Assembly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Begins deliberations in Frankfurt in May 1848</a:t>
            </a:r>
          </a:p>
          <a:p>
            <a:pPr lvl="1"/>
            <a:r>
              <a:rPr lang="en-US" dirty="0" smtClean="0"/>
              <a:t>Elected by universal manhood suffrage</a:t>
            </a:r>
          </a:p>
          <a:p>
            <a:r>
              <a:rPr lang="en-US" i="1" dirty="0" smtClean="0"/>
              <a:t>Gross- </a:t>
            </a:r>
            <a:r>
              <a:rPr lang="en-US" dirty="0" smtClean="0"/>
              <a:t>or </a:t>
            </a:r>
            <a:r>
              <a:rPr lang="en-US" i="1" dirty="0" err="1" smtClean="0"/>
              <a:t>Kleindeutschland</a:t>
            </a:r>
            <a:r>
              <a:rPr lang="en-US" dirty="0" smtClean="0"/>
              <a:t>?</a:t>
            </a:r>
          </a:p>
          <a:p>
            <a:pPr lvl="1"/>
            <a:r>
              <a:rPr lang="en-US" dirty="0" smtClean="0"/>
              <a:t>Include Austria and the Habsburgs, or not?</a:t>
            </a:r>
          </a:p>
          <a:p>
            <a:pPr lvl="1"/>
            <a:r>
              <a:rPr lang="en-US" i="1" dirty="0" err="1" smtClean="0"/>
              <a:t>Kleindeutschland</a:t>
            </a:r>
            <a:r>
              <a:rPr lang="en-US" i="1" dirty="0" smtClean="0"/>
              <a:t> </a:t>
            </a:r>
            <a:r>
              <a:rPr lang="en-US" dirty="0" smtClean="0"/>
              <a:t>wins out</a:t>
            </a:r>
          </a:p>
          <a:p>
            <a:pPr lvl="2"/>
            <a:r>
              <a:rPr lang="en-US" dirty="0" smtClean="0"/>
              <a:t>Emperor unlikely to allow a liberal constitution</a:t>
            </a:r>
          </a:p>
          <a:p>
            <a:pPr lvl="2"/>
            <a:r>
              <a:rPr lang="en-US" dirty="0" smtClean="0"/>
              <a:t>Empire is non-German  </a:t>
            </a:r>
            <a:endParaRPr lang="en-US" dirty="0"/>
          </a:p>
        </p:txBody>
      </p:sp>
    </p:spTree>
  </p:cSld>
  <p:clrMapOvr>
    <a:masterClrMapping/>
  </p:clrMapOvr>
  <p:transition>
    <p:cut thruBlk="1"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Collapse of Revolution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Prussian Constitution</a:t>
            </a:r>
          </a:p>
          <a:p>
            <a:pPr lvl="1"/>
            <a:r>
              <a:rPr lang="en-US" dirty="0" smtClean="0"/>
              <a:t>Frederick Wilhelm IV loses enthusiasm, begins to suppress revolution</a:t>
            </a:r>
          </a:p>
          <a:p>
            <a:pPr lvl="1"/>
            <a:r>
              <a:rPr lang="en-US" dirty="0" smtClean="0"/>
              <a:t>Dissolves Prussian constitutional assembly in Dec 1848</a:t>
            </a:r>
          </a:p>
          <a:p>
            <a:pPr lvl="1"/>
            <a:r>
              <a:rPr lang="en-US" dirty="0" smtClean="0"/>
              <a:t>King issues his own constitution</a:t>
            </a:r>
          </a:p>
          <a:p>
            <a:pPr lvl="2"/>
            <a:r>
              <a:rPr lang="en-US" dirty="0" smtClean="0"/>
              <a:t>Bicameral parliament</a:t>
            </a:r>
          </a:p>
          <a:p>
            <a:pPr lvl="3"/>
            <a:r>
              <a:rPr lang="en-US" dirty="0" smtClean="0"/>
              <a:t>Upper chamber: Junkers</a:t>
            </a:r>
          </a:p>
          <a:p>
            <a:pPr lvl="3"/>
            <a:r>
              <a:rPr lang="en-US" dirty="0" smtClean="0"/>
              <a:t>Lower house: Wealthiest 20% elect 2/3</a:t>
            </a:r>
            <a:r>
              <a:rPr lang="en-US" baseline="30000" dirty="0" smtClean="0"/>
              <a:t>rds</a:t>
            </a:r>
            <a:r>
              <a:rPr lang="en-US" dirty="0" smtClean="0"/>
              <a:t> of members</a:t>
            </a:r>
          </a:p>
          <a:p>
            <a:pPr lvl="2"/>
            <a:r>
              <a:rPr lang="en-US" dirty="0" smtClean="0"/>
              <a:t>King retains absolute veto, can rule by decree</a:t>
            </a:r>
          </a:p>
          <a:p>
            <a:r>
              <a:rPr lang="en-US" dirty="0" smtClean="0"/>
              <a:t>“Humiliation of </a:t>
            </a:r>
            <a:r>
              <a:rPr lang="en-US" dirty="0" err="1" smtClean="0"/>
              <a:t>Olmütz</a:t>
            </a:r>
            <a:r>
              <a:rPr lang="en-US" dirty="0" smtClean="0"/>
              <a:t>”</a:t>
            </a:r>
          </a:p>
          <a:p>
            <a:pPr lvl="2"/>
            <a:r>
              <a:rPr lang="en-US" dirty="0" smtClean="0"/>
              <a:t>March 1849-National assembly completes constitution</a:t>
            </a:r>
          </a:p>
          <a:p>
            <a:pPr lvl="3"/>
            <a:r>
              <a:rPr lang="en-US" dirty="0" smtClean="0"/>
              <a:t>Offers crown to Frederick Wilhelm IV; he declines</a:t>
            </a:r>
          </a:p>
          <a:p>
            <a:pPr lvl="2"/>
            <a:r>
              <a:rPr lang="en-US" dirty="0" smtClean="0"/>
              <a:t>King tries to form a north German confederation</a:t>
            </a:r>
          </a:p>
          <a:p>
            <a:pPr lvl="3"/>
            <a:r>
              <a:rPr lang="en-US" dirty="0" smtClean="0"/>
              <a:t>Austria opposes, forces Prussia to give in Nov 1850</a:t>
            </a:r>
            <a:endParaRPr lang="en-US" dirty="0"/>
          </a:p>
        </p:txBody>
      </p:sp>
    </p:spTree>
  </p:cSld>
  <p:clrMapOvr>
    <a:masterClrMapping/>
  </p:clrMapOvr>
  <p:transition>
    <p:cut thruBlk="1"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By 1850, conservative order restored</a:t>
            </a:r>
          </a:p>
          <a:p>
            <a:r>
              <a:rPr lang="en-US" dirty="0" smtClean="0"/>
              <a:t>Remaining changes slight</a:t>
            </a:r>
          </a:p>
          <a:p>
            <a:pPr lvl="1"/>
            <a:r>
              <a:rPr lang="en-US" dirty="0" smtClean="0"/>
              <a:t>France: Arbitrary rule of Louis-Philippe Orleans replaced by that of Louis-Napoleon Bonaparte</a:t>
            </a:r>
          </a:p>
          <a:p>
            <a:pPr lvl="1"/>
            <a:r>
              <a:rPr lang="en-US" dirty="0" smtClean="0"/>
              <a:t>Austria: Franz-Joseph replaces mentally-incompetent Ferdinand I, centralized Austrian rule re-established</a:t>
            </a:r>
          </a:p>
          <a:p>
            <a:pPr lvl="2"/>
            <a:r>
              <a:rPr lang="en-US" dirty="0" smtClean="0"/>
              <a:t>Robot, serfdom abolished</a:t>
            </a:r>
          </a:p>
          <a:p>
            <a:pPr lvl="1"/>
            <a:r>
              <a:rPr lang="en-US" dirty="0" smtClean="0"/>
              <a:t>Italy: Austrians, French help to overthrow revolution</a:t>
            </a:r>
          </a:p>
          <a:p>
            <a:pPr lvl="2"/>
            <a:r>
              <a:rPr lang="en-US" dirty="0" smtClean="0"/>
              <a:t> Piedmont-Sardinia retains liberal constitution</a:t>
            </a:r>
          </a:p>
          <a:p>
            <a:r>
              <a:rPr lang="en-US" dirty="0" smtClean="0"/>
              <a:t>Liberal constitutionalists universally defeated</a:t>
            </a:r>
          </a:p>
          <a:p>
            <a:pPr lvl="1"/>
            <a:r>
              <a:rPr lang="en-US" dirty="0" smtClean="0"/>
              <a:t>Ideas live on: Italy unifies in 1860s, Hungary gains self-government in 1867; Germany united by 1871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ransition>
    <p:cut thruBlk="1"/>
  </p:transition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1622</TotalTime>
  <Words>1933</Words>
  <Application>Microsoft Office PowerPoint</Application>
  <PresentationFormat>On-screen Show (4:3)</PresentationFormat>
  <Paragraphs>367</Paragraphs>
  <Slides>42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6" baseType="lpstr">
      <vt:lpstr>Georgia</vt:lpstr>
      <vt:lpstr>Wingdings</vt:lpstr>
      <vt:lpstr>Wingdings 2</vt:lpstr>
      <vt:lpstr>Civic</vt:lpstr>
      <vt:lpstr>The Industrial Revolution</vt:lpstr>
      <vt:lpstr>Overview</vt:lpstr>
      <vt:lpstr>Background to Transformation</vt:lpstr>
      <vt:lpstr>Why Declining Death Rate?</vt:lpstr>
      <vt:lpstr>Expanding Agricultural Base</vt:lpstr>
      <vt:lpstr>PowerPoint Presentation</vt:lpstr>
      <vt:lpstr>Trains</vt:lpstr>
      <vt:lpstr>Steamships and Roads</vt:lpstr>
      <vt:lpstr>Society in the Industrial Revolution</vt:lpstr>
      <vt:lpstr>Continuities on the Land</vt:lpstr>
      <vt:lpstr>Urbanization</vt:lpstr>
      <vt:lpstr>Women in the Workforce</vt:lpstr>
      <vt:lpstr>Women and Families</vt:lpstr>
      <vt:lpstr>Child Labor</vt:lpstr>
      <vt:lpstr>Laboring Poor</vt:lpstr>
      <vt:lpstr>PowerPoint Presentation</vt:lpstr>
      <vt:lpstr>PowerPoint Presentation</vt:lpstr>
      <vt:lpstr>PowerPoint Presentation</vt:lpstr>
      <vt:lpstr>Chartism</vt:lpstr>
      <vt:lpstr>Economics of the Early 19th Century</vt:lpstr>
      <vt:lpstr>Classical Liberalism</vt:lpstr>
      <vt:lpstr>Key Classical Liberals</vt:lpstr>
      <vt:lpstr>Classical Economics and Policy</vt:lpstr>
      <vt:lpstr>Liberal Economics in Britain</vt:lpstr>
      <vt:lpstr>Socialism</vt:lpstr>
      <vt:lpstr>Utopian Socialists</vt:lpstr>
      <vt:lpstr>Marxism</vt:lpstr>
      <vt:lpstr>1848</vt:lpstr>
      <vt:lpstr>PowerPoint Presentation</vt:lpstr>
      <vt:lpstr>Background to Revolution</vt:lpstr>
      <vt:lpstr> The Revolution in France </vt:lpstr>
      <vt:lpstr>PowerPoint Presentation</vt:lpstr>
      <vt:lpstr>Revolutions in Austria</vt:lpstr>
      <vt:lpstr>Revolt in Hungary and Bohemia</vt:lpstr>
      <vt:lpstr>PowerPoint Presentation</vt:lpstr>
      <vt:lpstr>Revolutions in Italy</vt:lpstr>
      <vt:lpstr>PowerPoint Presentation</vt:lpstr>
      <vt:lpstr>PowerPoint Presentation</vt:lpstr>
      <vt:lpstr>Revolution in Germany</vt:lpstr>
      <vt:lpstr>German National Assembly</vt:lpstr>
      <vt:lpstr>Collapse of Revolution</vt:lpstr>
      <vt:lpstr>Summary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Industrial Revolution</dc:title>
  <dc:creator>Vann Prime</dc:creator>
  <cp:lastModifiedBy>Laura Astorian</cp:lastModifiedBy>
  <cp:revision>31</cp:revision>
  <dcterms:created xsi:type="dcterms:W3CDTF">2011-01-25T09:45:32Z</dcterms:created>
  <dcterms:modified xsi:type="dcterms:W3CDTF">2016-10-07T16:06:02Z</dcterms:modified>
</cp:coreProperties>
</file>