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755" r:id="rId3"/>
  </p:sldMasterIdLst>
  <p:notesMasterIdLst>
    <p:notesMasterId r:id="rId44"/>
  </p:notesMasterIdLst>
  <p:handoutMasterIdLst>
    <p:handoutMasterId r:id="rId45"/>
  </p:handoutMasterIdLst>
  <p:sldIdLst>
    <p:sldId id="256" r:id="rId4"/>
    <p:sldId id="304" r:id="rId5"/>
    <p:sldId id="258" r:id="rId6"/>
    <p:sldId id="296" r:id="rId7"/>
    <p:sldId id="297" r:id="rId8"/>
    <p:sldId id="263" r:id="rId9"/>
    <p:sldId id="292" r:id="rId10"/>
    <p:sldId id="293" r:id="rId11"/>
    <p:sldId id="264" r:id="rId12"/>
    <p:sldId id="265" r:id="rId13"/>
    <p:sldId id="266" r:id="rId14"/>
    <p:sldId id="267" r:id="rId15"/>
    <p:sldId id="295" r:id="rId16"/>
    <p:sldId id="268" r:id="rId17"/>
    <p:sldId id="298" r:id="rId18"/>
    <p:sldId id="269" r:id="rId19"/>
    <p:sldId id="271" r:id="rId20"/>
    <p:sldId id="270" r:id="rId21"/>
    <p:sldId id="272" r:id="rId22"/>
    <p:sldId id="274" r:id="rId23"/>
    <p:sldId id="299" r:id="rId24"/>
    <p:sldId id="276" r:id="rId25"/>
    <p:sldId id="275" r:id="rId26"/>
    <p:sldId id="294" r:id="rId27"/>
    <p:sldId id="277" r:id="rId28"/>
    <p:sldId id="278" r:id="rId29"/>
    <p:sldId id="288" r:id="rId30"/>
    <p:sldId id="282" r:id="rId31"/>
    <p:sldId id="280" r:id="rId32"/>
    <p:sldId id="281" r:id="rId33"/>
    <p:sldId id="284" r:id="rId34"/>
    <p:sldId id="285" r:id="rId35"/>
    <p:sldId id="286" r:id="rId36"/>
    <p:sldId id="283" r:id="rId37"/>
    <p:sldId id="302" r:id="rId38"/>
    <p:sldId id="291" r:id="rId39"/>
    <p:sldId id="301" r:id="rId40"/>
    <p:sldId id="289" r:id="rId41"/>
    <p:sldId id="290" r:id="rId42"/>
    <p:sldId id="303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2259C-6908-474C-B68C-05E9CDB44C38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95FB0-2645-477B-BABF-D1BCF00D8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40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83E99D-51FB-4BCD-AD43-5EE88BCC77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06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3E99D-51FB-4BCD-AD43-5EE88BCC77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8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1EC655-85F5-418D-8142-0C125BC128EA}" type="slidenum">
              <a:rPr lang="en-US"/>
              <a:pPr/>
              <a:t>7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3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BC950C-7587-4958-8DE4-7F0941BC6A2D}" type="slidenum">
              <a:rPr lang="en-US"/>
              <a:pPr/>
              <a:t>8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80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72332BD-D716-40AE-8174-CC8B178472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05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50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0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55A40-1D8E-4492-A279-E6D7EE62C0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4D4A8-FFE5-442B-8061-9B75A9F15C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8E602A-2A05-408E-9491-D51BD39171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142C5-57A2-42E0-90E9-629857274B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1569C-60C9-4F0D-93AC-32B8581496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2BE96-912F-47F0-B6CB-32ACDD11A9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6F998-93E0-4E76-8CDD-31A13110EC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3C7A8-076A-4952-924F-C1773596EB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915B6-1C13-4733-97D9-7F7C56A47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B2D90-95B8-482B-8FF4-FAC6342869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0" y="3429000"/>
            <a:ext cx="6399213" cy="1219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4800600"/>
            <a:ext cx="6399213" cy="8382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F5E4870-EE81-45AB-928E-FF9DFFFD06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1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15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91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1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55782-84E6-4987-9D29-E854062E7E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D1F70-2069-4213-A203-A712EC1B3E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4413" y="1905000"/>
            <a:ext cx="3122612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425" y="1905000"/>
            <a:ext cx="31242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1B693-D799-41C6-868E-672FFC43B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81B74-C67C-4E85-9B0A-DBF92289A3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FF8F8-B81E-4015-801D-A332ABA966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6110B-6441-4D4F-BFF7-A734CB35F9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76BB9-873A-4E8C-883D-DB22FE94A7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23AF4-AE4D-49A1-95B1-7170353029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BD199-7B64-4792-98FA-9D942A1465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5013" y="533400"/>
            <a:ext cx="1598612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4413" y="533400"/>
            <a:ext cx="4648200" cy="5592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3CD8E-3102-44A7-9291-33E21D41B8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0CBB2-0D85-4689-999C-186EB8E6E3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550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DE6FB-4F74-4DCD-9108-AA34544C8B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041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9D091-CA93-48CF-A52B-69E8E5F59F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26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4C7F-D090-4002-93AD-7F516B5E2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11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E83E8-AC32-43B3-8FA5-FE50A9E30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903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4E2F7-78A8-49F5-A203-60F399169D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06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B262-61F3-4C44-A8C9-AA105F59E1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184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1DE5-25B4-4AFF-9673-2CB6EAC68C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53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BAC68-6548-4045-9F1C-20D5801EB4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911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5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106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2720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35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869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54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A906-4A84-4429-8F13-393D9370FF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203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F797-0634-40B6-84D8-6D06043A50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1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E3F0907-DE28-4127-AD00-9D04CD96D3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6830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660F3F9-BD5D-4682-B3DA-2F11AFFB953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0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0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0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0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0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0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0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0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0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0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0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4413" y="533400"/>
            <a:ext cx="63992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4413" y="1905000"/>
            <a:ext cx="6399212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314848C8-0AAE-4504-B5A9-26E067CAFA9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1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1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1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1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1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1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0F3F9-BD5D-4682-B3DA-2F11AFFB9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502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  <p:sldLayoutId id="2147483773" r:id="rId18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hyperlink" Target="Presentation%20Plus!%20hmt:Extras:PPlus!%20hmt%20Hel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5" Type="http://schemas.openxmlformats.org/officeDocument/2006/relationships/hyperlink" Target="fscstart%20/hmt%20/3%20101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en.wikipedia.org/wiki/Image:1francofrancese1991back.jpg" TargetMode="Externa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torontoist.com/archives/BourgeoisGentilhomme.jpg" TargetMode="Externa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aolsearch.aol.com/aol/imageDetails?invocationType=imageDetails&amp;query=french+peasant&amp;img=http://www.epsaweb.org/images/PLATE59BX.jpeg&amp;site=www.epsaweb.org&amp;host=http://www.epsaweb.org/historic_costumes_3.htm&amp;b=image?query=french+peasant&amp;page=2&amp;invocationType=imageTab" TargetMode="Externa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historyguide.org/images/declaration.jpg" TargetMode="Externa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en.wikipedia.org/wiki/Image:Shot.jpg" TargetMode="Externa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08238"/>
            <a:ext cx="7772400" cy="1530350"/>
          </a:xfrm>
        </p:spPr>
        <p:txBody>
          <a:bodyPr>
            <a:normAutofit fontScale="90000"/>
          </a:bodyPr>
          <a:lstStyle/>
          <a:p>
            <a:r>
              <a:rPr lang="en-US" sz="6500"/>
              <a:t>The French Revolution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US" sz="4000">
                <a:solidFill>
                  <a:schemeClr val="bg1"/>
                </a:solidFill>
              </a:rPr>
              <a:t>The Beginning of the End for Western Civilization…</a:t>
            </a:r>
          </a:p>
        </p:txBody>
      </p:sp>
      <p:pic>
        <p:nvPicPr>
          <p:cNvPr id="2052" name="Picture 4" descr="Taking_of_the_Bastil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85800" y="24384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650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The French Revolution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447800" y="41148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33400"/>
            <a:ext cx="6891561" cy="5791200"/>
          </a:xfrm>
        </p:spPr>
      </p:pic>
    </p:spTree>
    <p:extLst>
      <p:ext uri="{BB962C8B-B14F-4D97-AF65-F5344CB8AC3E}">
        <p14:creationId xmlns:p14="http://schemas.microsoft.com/office/powerpoint/2010/main" val="254611225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Objectives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sz="3900" dirty="0"/>
              <a:t>Analyze the social, political, economic, religious, and intellectual causes and results of the French Revolution.</a:t>
            </a:r>
          </a:p>
          <a:p>
            <a:r>
              <a:rPr lang="en-US" sz="3900" dirty="0"/>
              <a:t>Compare the political, economic, religious, and intellectual causes and results of French Revolution with other major revolutions around the world.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anceshunter.files.wordpress.com/2010/06/louis_xv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0"/>
            <a:ext cx="614172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jspivey.wikispaces.com/file/view/Marie_Antoinette.jpg/97178108/Marie_Antoinet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59435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b="1"/>
              <a:t>Three </a:t>
            </a:r>
            <a:r>
              <a:rPr lang="en-US" b="1" i="1"/>
              <a:t>Estates</a:t>
            </a:r>
            <a:r>
              <a:rPr lang="en-US" b="1"/>
              <a:t> of French Society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524000"/>
            <a:ext cx="4495800" cy="5334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4000" b="1" u="sng" dirty="0"/>
              <a:t>First: Clergy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0.5% of population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10% land ownership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Exempt from </a:t>
            </a:r>
            <a:r>
              <a:rPr lang="en-US" sz="2800" i="1" dirty="0" err="1" smtClean="0"/>
              <a:t>taille</a:t>
            </a:r>
            <a:r>
              <a:rPr lang="en-US" sz="2800" i="1" dirty="0" smtClean="0"/>
              <a:t> </a:t>
            </a:r>
            <a:r>
              <a:rPr lang="en-US" sz="2800" dirty="0" smtClean="0"/>
              <a:t>(taxes levied by the king)</a:t>
            </a:r>
            <a:r>
              <a:rPr lang="en-US" sz="3200" dirty="0" smtClean="0"/>
              <a:t> </a:t>
            </a: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4000" b="1" u="sng" dirty="0"/>
              <a:t>Second: Nobility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1.5% of population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25% of land ownership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Exempt from taxation 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1524000"/>
            <a:ext cx="4038600" cy="4830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4000" b="1" dirty="0"/>
              <a:t>Third: </a:t>
            </a:r>
            <a:r>
              <a:rPr lang="en-US" sz="4000" b="1" u="sng" dirty="0"/>
              <a:t>Commoners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98.5% of population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65% of land ownership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Pay </a:t>
            </a:r>
            <a:r>
              <a:rPr lang="en-US" sz="3600" i="1" dirty="0"/>
              <a:t>all</a:t>
            </a:r>
            <a:r>
              <a:rPr lang="en-US" sz="3600" dirty="0"/>
              <a:t> taxes</a:t>
            </a:r>
          </a:p>
          <a:p>
            <a:pPr lvl="1">
              <a:lnSpc>
                <a:spcPct val="90000"/>
              </a:lnSpc>
            </a:pPr>
            <a:r>
              <a:rPr lang="en-US" sz="3600" i="1" dirty="0"/>
              <a:t>Bourgeoisie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/>
              <a:t>8% of pop.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0" name="Picture 4" descr="p5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9144000" cy="44418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DF11-0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763" name="Text Box 3"/>
          <p:cNvSpPr txBox="1">
            <a:spLocks noChangeArrowheads="1"/>
          </p:cNvSpPr>
          <p:nvPr/>
        </p:nvSpPr>
        <p:spPr bwMode="black">
          <a:xfrm>
            <a:off x="2400300" y="6435725"/>
            <a:ext cx="43815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200"/>
              <a:t>Click the mouse button or press the</a:t>
            </a:r>
            <a:br>
              <a:rPr lang="en-US" sz="1200"/>
            </a:br>
            <a:r>
              <a:rPr lang="en-US" sz="1200"/>
              <a:t>Space Bar to display the answers.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411163" y="1177925"/>
            <a:ext cx="23622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>
                <a:solidFill>
                  <a:schemeClr val="accent2"/>
                </a:solidFill>
              </a:rPr>
              <a:t>Clergy: bishops, abbots, and parish priests are at the top of the social pyramid.</a:t>
            </a: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3673475" y="1196975"/>
            <a:ext cx="262413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>
                <a:solidFill>
                  <a:schemeClr val="accent2"/>
                </a:solidFill>
              </a:rPr>
              <a:t>This group represented .5% of the total population.</a:t>
            </a:r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6746875" y="1022350"/>
            <a:ext cx="217805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>
                <a:solidFill>
                  <a:schemeClr val="accent2"/>
                </a:solidFill>
              </a:rPr>
              <a:t>Doctors, lawyers, merchants, and business managers made up the middle class.</a:t>
            </a:r>
          </a:p>
        </p:txBody>
      </p:sp>
      <p:pic>
        <p:nvPicPr>
          <p:cNvPr id="117768" name="Picture 8" descr="GWH-Bback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01063" y="6462713"/>
            <a:ext cx="393700" cy="388937"/>
          </a:xfrm>
          <a:prstGeom prst="rect">
            <a:avLst/>
          </a:prstGeom>
          <a:noFill/>
        </p:spPr>
      </p:pic>
      <p:pic>
        <p:nvPicPr>
          <p:cNvPr id="117769" name="Picture 9" descr="windows_help">
            <a:hlinkClick r:id="rId5" action="ppaction://program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38" y="6459538"/>
            <a:ext cx="393700" cy="35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17770" name="Picture 10" descr="apple_help">
            <a:hlinkClick r:id="rId7" action="ppaction://program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53338" y="6459538"/>
            <a:ext cx="393700" cy="35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 autoUpdateAnimBg="0"/>
      <p:bldP spid="117765" grpId="0" autoUpdateAnimBg="0"/>
      <p:bldP spid="11776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Economic Crises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831137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French treasury broke</a:t>
            </a:r>
          </a:p>
          <a:p>
            <a:pPr lvl="1"/>
            <a:r>
              <a:rPr lang="en-US" sz="3600" dirty="0"/>
              <a:t>At war for more than a </a:t>
            </a:r>
            <a:r>
              <a:rPr lang="en-US" sz="3600" dirty="0" smtClean="0"/>
              <a:t>century</a:t>
            </a:r>
          </a:p>
          <a:p>
            <a:pPr lvl="1"/>
            <a:r>
              <a:rPr lang="en-US" sz="3600" dirty="0" smtClean="0"/>
              <a:t>French treasury fails to find alternative revenues</a:t>
            </a:r>
            <a:endParaRPr lang="en-US" sz="3600" dirty="0"/>
          </a:p>
          <a:p>
            <a:pPr lvl="1"/>
            <a:r>
              <a:rPr lang="en-US" sz="3600" dirty="0"/>
              <a:t>Tax reform </a:t>
            </a:r>
            <a:r>
              <a:rPr lang="en-US" sz="3600" dirty="0" smtClean="0"/>
              <a:t>critical</a:t>
            </a:r>
          </a:p>
          <a:p>
            <a:pPr lvl="2"/>
            <a:r>
              <a:rPr lang="en-US" sz="3200" dirty="0" smtClean="0"/>
              <a:t>Only peasants and middling orders pay</a:t>
            </a:r>
            <a:endParaRPr lang="en-US" sz="3200" dirty="0"/>
          </a:p>
          <a:p>
            <a:pPr lvl="2"/>
            <a:r>
              <a:rPr lang="en-US" sz="3200" dirty="0"/>
              <a:t>First and Second Estates resist</a:t>
            </a:r>
          </a:p>
          <a:p>
            <a:pPr lvl="2"/>
            <a:r>
              <a:rPr lang="en-US" sz="3200" i="1" dirty="0" smtClean="0"/>
              <a:t>Parlements </a:t>
            </a:r>
            <a:r>
              <a:rPr lang="en-US" sz="3200" dirty="0" smtClean="0"/>
              <a:t>reject in 1748 and 1768</a:t>
            </a:r>
          </a:p>
        </p:txBody>
      </p:sp>
      <p:pic>
        <p:nvPicPr>
          <p:cNvPr id="27653" name="Picture 5" descr="1 French franc 1991 coin reverse">
            <a:hlinkClick r:id="rId2" tooltip="1 French franc 1991 coin revers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5400" dirty="0"/>
              <a:t>Aristocracy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Tax reforms threat to aristocracy</a:t>
            </a:r>
          </a:p>
          <a:p>
            <a:r>
              <a:rPr lang="en-US" sz="4000" dirty="0"/>
              <a:t>Economic base in decline</a:t>
            </a:r>
          </a:p>
          <a:p>
            <a:pPr lvl="1"/>
            <a:r>
              <a:rPr lang="en-US" sz="3600" dirty="0"/>
              <a:t>Tradition=No business</a:t>
            </a:r>
          </a:p>
          <a:p>
            <a:r>
              <a:rPr lang="en-US" sz="4000" dirty="0"/>
              <a:t>Resents </a:t>
            </a:r>
            <a:r>
              <a:rPr lang="en-US" sz="4000" i="1" dirty="0"/>
              <a:t>bourgeoisie</a:t>
            </a:r>
          </a:p>
          <a:p>
            <a:r>
              <a:rPr lang="en-US" sz="4000" dirty="0"/>
              <a:t>Return to old feudal </a:t>
            </a:r>
          </a:p>
          <a:p>
            <a:pPr>
              <a:buFont typeface="Wingdings" pitchFamily="2" charset="2"/>
              <a:buNone/>
            </a:pPr>
            <a:r>
              <a:rPr lang="en-US" sz="4000" dirty="0"/>
              <a:t>	dues &amp; obligations, </a:t>
            </a:r>
            <a:r>
              <a:rPr lang="en-US" sz="4000" dirty="0" smtClean="0"/>
              <a:t>monopoly on top </a:t>
            </a:r>
            <a:r>
              <a:rPr lang="en-US" sz="4000" dirty="0" err="1" smtClean="0"/>
              <a:t>gov’t</a:t>
            </a:r>
            <a:r>
              <a:rPr lang="en-US" sz="4000" dirty="0" smtClean="0"/>
              <a:t> </a:t>
            </a:r>
            <a:r>
              <a:rPr lang="en-US" sz="4000" dirty="0"/>
              <a:t>&amp; military positions</a:t>
            </a:r>
          </a:p>
          <a:p>
            <a:r>
              <a:rPr lang="en-US" sz="4000" dirty="0"/>
              <a:t>Alienation from monarchy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Middle Classes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5x increase in commerce =</a:t>
            </a:r>
          </a:p>
          <a:p>
            <a:pPr lvl="1">
              <a:buNone/>
            </a:pPr>
            <a:r>
              <a:rPr lang="en-US" sz="3200" dirty="0" smtClean="0"/>
              <a:t>Vast </a:t>
            </a:r>
            <a:r>
              <a:rPr lang="en-US" sz="3200" dirty="0"/>
              <a:t>wealth</a:t>
            </a:r>
          </a:p>
          <a:p>
            <a:r>
              <a:rPr lang="en-US" dirty="0"/>
              <a:t>Buy offices and titles from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King, but this slows</a:t>
            </a:r>
            <a:endParaRPr lang="en-US" dirty="0"/>
          </a:p>
          <a:p>
            <a:r>
              <a:rPr lang="en-US" dirty="0" smtClean="0"/>
              <a:t>Wealthiest </a:t>
            </a:r>
            <a:r>
              <a:rPr lang="en-US" dirty="0"/>
              <a:t>avoid taxes</a:t>
            </a:r>
          </a:p>
          <a:p>
            <a:r>
              <a:rPr lang="en-US" dirty="0"/>
              <a:t>Angered by “feudal reaction</a:t>
            </a:r>
            <a:r>
              <a:rPr lang="en-US" dirty="0" smtClean="0"/>
              <a:t>”, political gap</a:t>
            </a:r>
            <a:endParaRPr lang="en-US" dirty="0"/>
          </a:p>
          <a:p>
            <a:r>
              <a:rPr lang="en-US" dirty="0"/>
              <a:t>Lower middle classes: Growing wealth gap, rising prices</a:t>
            </a:r>
          </a:p>
        </p:txBody>
      </p:sp>
      <p:pic>
        <p:nvPicPr>
          <p:cNvPr id="29701" name="Picture 5" descr="BourgeoisGentilhomm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0250" y="0"/>
            <a:ext cx="2063750" cy="3276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Peasantry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/>
          </a:bodyPr>
          <a:lstStyle/>
          <a:p>
            <a:r>
              <a:rPr lang="en-US" sz="3600" dirty="0"/>
              <a:t>Most liberated on </a:t>
            </a:r>
            <a:r>
              <a:rPr lang="en-US" sz="3600" dirty="0" smtClean="0"/>
              <a:t>continent (40% of land ownership), </a:t>
            </a:r>
            <a:r>
              <a:rPr lang="en-US" sz="3600" i="1" dirty="0"/>
              <a:t>however:</a:t>
            </a:r>
          </a:p>
          <a:p>
            <a:pPr lvl="1"/>
            <a:r>
              <a:rPr lang="en-US" dirty="0" smtClean="0"/>
              <a:t>Bad harvest=poverty</a:t>
            </a:r>
          </a:p>
          <a:p>
            <a:pPr lvl="1"/>
            <a:r>
              <a:rPr lang="en-US" dirty="0" smtClean="0"/>
              <a:t>Tithes </a:t>
            </a:r>
            <a:r>
              <a:rPr lang="en-US" dirty="0"/>
              <a:t>&amp; rents</a:t>
            </a:r>
          </a:p>
          <a:p>
            <a:pPr lvl="1"/>
            <a:r>
              <a:rPr lang="en-US" dirty="0"/>
              <a:t>Increasing taxes (</a:t>
            </a:r>
            <a:r>
              <a:rPr lang="en-US" i="1" dirty="0" err="1"/>
              <a:t>taille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Resentment of hunting/</a:t>
            </a:r>
          </a:p>
          <a:p>
            <a:pPr lvl="1">
              <a:buNone/>
            </a:pPr>
            <a:r>
              <a:rPr lang="en-US" dirty="0" smtClean="0"/>
              <a:t>	fishing rights</a:t>
            </a:r>
            <a:endParaRPr lang="en-US" dirty="0"/>
          </a:p>
          <a:p>
            <a:pPr lvl="1"/>
            <a:r>
              <a:rPr lang="en-US" dirty="0"/>
              <a:t>Population growth on </a:t>
            </a:r>
          </a:p>
          <a:p>
            <a:pPr lvl="1">
              <a:buFontTx/>
              <a:buNone/>
            </a:pPr>
            <a:r>
              <a:rPr lang="en-US" dirty="0"/>
              <a:t>	rural land=pressure</a:t>
            </a:r>
          </a:p>
          <a:p>
            <a:pPr lvl="1"/>
            <a:r>
              <a:rPr lang="en-US" dirty="0"/>
              <a:t>No political voice</a:t>
            </a:r>
          </a:p>
          <a:p>
            <a:pPr lvl="1"/>
            <a:endParaRPr lang="en-US" sz="4000" dirty="0"/>
          </a:p>
          <a:p>
            <a:endParaRPr lang="en-US" sz="4000" dirty="0"/>
          </a:p>
        </p:txBody>
      </p:sp>
      <p:pic>
        <p:nvPicPr>
          <p:cNvPr id="30725" name="Picture 5" descr="PLATE59B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1950" y="3886200"/>
            <a:ext cx="2432050" cy="304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the stage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1787-1789: Bad harvests</a:t>
            </a:r>
          </a:p>
          <a:p>
            <a:pPr lvl="1"/>
            <a:r>
              <a:rPr lang="en-US" sz="2400" dirty="0" smtClean="0"/>
              <a:t>Starvation of peasants, loss of income to </a:t>
            </a:r>
            <a:r>
              <a:rPr lang="en-US" sz="2400" i="1" dirty="0" smtClean="0"/>
              <a:t>sans-culottes</a:t>
            </a:r>
          </a:p>
          <a:p>
            <a:pPr lvl="1"/>
            <a:r>
              <a:rPr lang="en-US" sz="2400" dirty="0" smtClean="0"/>
              <a:t>Landlords raise grain prices and rents to maintain profit-margins</a:t>
            </a:r>
          </a:p>
          <a:p>
            <a:pPr lvl="1"/>
            <a:r>
              <a:rPr lang="en-US" sz="2400" dirty="0" smtClean="0"/>
              <a:t>Peasants cannot pay </a:t>
            </a:r>
            <a:r>
              <a:rPr lang="en-US" sz="2400" i="1" dirty="0" err="1" smtClean="0"/>
              <a:t>taille</a:t>
            </a:r>
            <a:endParaRPr lang="en-US" sz="2400" i="1" dirty="0" smtClean="0"/>
          </a:p>
          <a:p>
            <a:pPr lvl="1"/>
            <a:r>
              <a:rPr lang="en-US" sz="2400" dirty="0" smtClean="0"/>
              <a:t>Parlements protest religion and high taxes</a:t>
            </a:r>
          </a:p>
          <a:p>
            <a:pPr lvl="2"/>
            <a:r>
              <a:rPr lang="en-US" sz="2400" dirty="0" smtClean="0"/>
              <a:t>Louis abolishes them in May 1788</a:t>
            </a:r>
          </a:p>
          <a:p>
            <a:pPr lvl="1"/>
            <a:r>
              <a:rPr lang="en-US" sz="2400" dirty="0" smtClean="0"/>
              <a:t>Financial crisis reaches boiling point in Aug 1788</a:t>
            </a:r>
          </a:p>
          <a:p>
            <a:pPr lvl="2"/>
            <a:r>
              <a:rPr lang="en-US" sz="2400" dirty="0" smtClean="0"/>
              <a:t>Law &amp; order breaks down</a:t>
            </a:r>
          </a:p>
          <a:p>
            <a:pPr lvl="2"/>
            <a:r>
              <a:rPr lang="en-US" sz="2400" dirty="0" smtClean="0"/>
              <a:t>People demand meeting of Estates General 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Estates</a:t>
            </a:r>
            <a:r>
              <a:rPr lang="en-US" b="1" dirty="0"/>
              <a:t> </a:t>
            </a:r>
            <a:r>
              <a:rPr lang="en-US" dirty="0"/>
              <a:t>General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American rebellion = Need to restructure tax system – ½ of all </a:t>
            </a:r>
            <a:r>
              <a:rPr lang="en-US" sz="2800" dirty="0" err="1" smtClean="0"/>
              <a:t>gov’t</a:t>
            </a:r>
            <a:r>
              <a:rPr lang="en-US" sz="2800" dirty="0" smtClean="0"/>
              <a:t> revenue to pay</a:t>
            </a:r>
          </a:p>
          <a:p>
            <a:pPr lvl="1"/>
            <a:r>
              <a:rPr lang="en-US" sz="2400" dirty="0" smtClean="0"/>
              <a:t>Parlements’ Arguments: Treads on rights of the “people”</a:t>
            </a:r>
          </a:p>
          <a:p>
            <a:r>
              <a:rPr lang="en-US" sz="2800" dirty="0" smtClean="0"/>
              <a:t>Louis XVI reluctantly recalls Estates General (first since 1614)</a:t>
            </a:r>
          </a:p>
          <a:p>
            <a:pPr lvl="1"/>
            <a:r>
              <a:rPr lang="en-US" sz="2400" dirty="0" smtClean="0"/>
              <a:t>Louis grants very broad </a:t>
            </a:r>
            <a:r>
              <a:rPr lang="en-US" sz="2400" dirty="0"/>
              <a:t>franchise</a:t>
            </a:r>
          </a:p>
          <a:p>
            <a:pPr lvl="1"/>
            <a:r>
              <a:rPr lang="en-US" sz="2400" dirty="0"/>
              <a:t>Third Estate dominated by radical lawyers &amp; </a:t>
            </a:r>
            <a:r>
              <a:rPr lang="en-US" sz="2400" dirty="0" smtClean="0"/>
              <a:t>professionals</a:t>
            </a:r>
          </a:p>
          <a:p>
            <a:pPr lvl="2"/>
            <a:r>
              <a:rPr lang="en-US" sz="2200" dirty="0" smtClean="0"/>
              <a:t>Demand vote by head, or double vote</a:t>
            </a:r>
          </a:p>
          <a:p>
            <a:pPr lvl="2"/>
            <a:r>
              <a:rPr lang="en-US" sz="2200" dirty="0" smtClean="0"/>
              <a:t>Flood France with pamphlets</a:t>
            </a:r>
            <a:endParaRPr lang="en-US" sz="2200" dirty="0"/>
          </a:p>
          <a:p>
            <a:pPr lvl="1"/>
            <a:r>
              <a:rPr lang="en-US" sz="2400" dirty="0" smtClean="0"/>
              <a:t>The three united in opposition to Louis’ “inadequate” reform efforts</a:t>
            </a:r>
            <a:endParaRPr lang="en-US" sz="2400" dirty="0"/>
          </a:p>
          <a:p>
            <a:pPr lvl="1"/>
            <a:r>
              <a:rPr lang="en-US" sz="2400" dirty="0" smtClean="0"/>
              <a:t>Third demands equal representation</a:t>
            </a:r>
          </a:p>
          <a:p>
            <a:pPr lvl="2"/>
            <a:r>
              <a:rPr lang="en-US" sz="2200" dirty="0" smtClean="0"/>
              <a:t>King locks doors, they walk (17 June 1789)</a:t>
            </a:r>
          </a:p>
          <a:p>
            <a:pPr lvl="1"/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0.tqn.com/d/europeanhistory/1/0/A/J/HultonArchiveTennisCourtO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3938"/>
            <a:ext cx="9144000" cy="5434062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Tennis Court Oath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7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National Assembly and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Tennis Court Oath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533400" y="1524000"/>
            <a:ext cx="8077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400" dirty="0" smtClean="0"/>
              <a:t>King will not rule on vote in Estates</a:t>
            </a:r>
          </a:p>
          <a:p>
            <a:pPr>
              <a:buFontTx/>
              <a:buChar char="•"/>
            </a:pPr>
            <a:r>
              <a:rPr lang="en-US" sz="2400" dirty="0" smtClean="0"/>
              <a:t>Third Estate invites others to join in National Assembly  - Some from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and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do so</a:t>
            </a:r>
          </a:p>
          <a:p>
            <a:pPr>
              <a:buFontTx/>
              <a:buChar char="•"/>
            </a:pPr>
            <a:r>
              <a:rPr lang="en-US" sz="2400" dirty="0" smtClean="0"/>
              <a:t>National Assembly locked out of meeting place</a:t>
            </a:r>
          </a:p>
          <a:p>
            <a:pPr>
              <a:buFontTx/>
              <a:buChar char="•"/>
            </a:pPr>
            <a:r>
              <a:rPr lang="en-US" sz="2400" dirty="0" smtClean="0"/>
              <a:t>“Tennis </a:t>
            </a:r>
            <a:r>
              <a:rPr lang="en-US" sz="2400" dirty="0"/>
              <a:t>Court Oath”</a:t>
            </a:r>
          </a:p>
          <a:p>
            <a:pPr lvl="1">
              <a:buFontTx/>
              <a:buChar char="•"/>
            </a:pPr>
            <a:r>
              <a:rPr lang="en-US" sz="2400" dirty="0"/>
              <a:t>June 17, 1789</a:t>
            </a:r>
          </a:p>
          <a:p>
            <a:pPr lvl="1">
              <a:buFontTx/>
              <a:buChar char="•"/>
            </a:pPr>
            <a:r>
              <a:rPr lang="en-US" sz="2400" dirty="0" smtClean="0"/>
              <a:t>Swear not to leave until France has new constitution</a:t>
            </a:r>
          </a:p>
          <a:p>
            <a:pPr lvl="1">
              <a:buFontTx/>
              <a:buChar char="•"/>
            </a:pPr>
            <a:r>
              <a:rPr lang="en-US" sz="2400" dirty="0" smtClean="0"/>
              <a:t>Third Estate Declare that Third </a:t>
            </a:r>
            <a:r>
              <a:rPr lang="en-US" sz="2400" dirty="0"/>
              <a:t>Estate represents the nation</a:t>
            </a:r>
          </a:p>
          <a:p>
            <a:pPr lvl="2">
              <a:buFontTx/>
              <a:buChar char="•"/>
            </a:pPr>
            <a:r>
              <a:rPr lang="en-US" sz="2400" dirty="0"/>
              <a:t>Hence, </a:t>
            </a:r>
            <a:r>
              <a:rPr lang="en-US" sz="2400" i="1" dirty="0"/>
              <a:t>it </a:t>
            </a:r>
            <a:r>
              <a:rPr lang="en-US" sz="2400" dirty="0"/>
              <a:t>was the National Assembly of France</a:t>
            </a:r>
          </a:p>
          <a:p>
            <a:pPr lvl="1">
              <a:buFontTx/>
              <a:buChar char="•"/>
            </a:pPr>
            <a:r>
              <a:rPr lang="en-US" sz="2400" dirty="0"/>
              <a:t>Louis </a:t>
            </a:r>
            <a:r>
              <a:rPr lang="en-US" sz="2400" dirty="0" smtClean="0"/>
              <a:t>capitulates</a:t>
            </a:r>
          </a:p>
          <a:p>
            <a:pPr lvl="2">
              <a:buFontTx/>
              <a:buChar char="•"/>
            </a:pPr>
            <a:r>
              <a:rPr lang="en-US" sz="2400" dirty="0" smtClean="0"/>
              <a:t>Three estates to draft new </a:t>
            </a:r>
            <a:r>
              <a:rPr lang="en-US" sz="2400" dirty="0"/>
              <a:t>national constitution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Taking_of_the_Bastil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Storming of the Bastille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King prepares force against National Assembly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Mob storms the Bastille, 14 July 1789-Only seven prisoners freed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National Guard established in Paris against Louis</a:t>
            </a:r>
          </a:p>
          <a:p>
            <a:pPr>
              <a:lnSpc>
                <a:spcPct val="90000"/>
              </a:lnSpc>
            </a:pPr>
            <a:r>
              <a:rPr lang="en-US" sz="3600" i="1" dirty="0"/>
              <a:t>Great Fear</a:t>
            </a:r>
            <a:r>
              <a:rPr lang="en-US" sz="3600" dirty="0"/>
              <a:t> in rural </a:t>
            </a:r>
            <a:r>
              <a:rPr lang="en-US" sz="3600" dirty="0" smtClean="0"/>
              <a:t>France </a:t>
            </a:r>
          </a:p>
          <a:p>
            <a:pPr lvl="1">
              <a:lnSpc>
                <a:spcPct val="90000"/>
              </a:lnSpc>
            </a:pPr>
            <a:r>
              <a:rPr lang="en-US" sz="3600" dirty="0" smtClean="0"/>
              <a:t>Summer 1789</a:t>
            </a:r>
            <a:endParaRPr lang="en-US" sz="3600" dirty="0"/>
          </a:p>
          <a:p>
            <a:pPr lvl="1">
              <a:lnSpc>
                <a:spcPct val="90000"/>
              </a:lnSpc>
            </a:pPr>
            <a:r>
              <a:rPr lang="en-US" sz="3200" dirty="0"/>
              <a:t>Burn </a:t>
            </a:r>
            <a:r>
              <a:rPr lang="en-US" sz="3200" dirty="0" err="1"/>
              <a:t>artistos</a:t>
            </a:r>
            <a:r>
              <a:rPr lang="en-US" sz="3200" dirty="0"/>
              <a:t>’ property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Form militias</a:t>
            </a:r>
          </a:p>
          <a:p>
            <a:pPr>
              <a:lnSpc>
                <a:spcPct val="90000"/>
              </a:lnSpc>
            </a:pPr>
            <a:endParaRPr lang="en-US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A Social Revolution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/>
              <a:t>National Assembly-4 August 1789</a:t>
            </a:r>
          </a:p>
          <a:p>
            <a:pPr lvl="1"/>
            <a:r>
              <a:rPr lang="en-US" sz="3600" dirty="0"/>
              <a:t>Establishes constitutional monarchy &amp; drafts constitution</a:t>
            </a:r>
          </a:p>
          <a:p>
            <a:pPr lvl="1"/>
            <a:r>
              <a:rPr lang="en-US" sz="3600" dirty="0"/>
              <a:t>Abolishes aristocratic financial privileges &amp; landlords’ rights</a:t>
            </a:r>
          </a:p>
          <a:p>
            <a:pPr lvl="1"/>
            <a:r>
              <a:rPr lang="en-US" sz="3600" dirty="0" err="1"/>
              <a:t>Aristos</a:t>
            </a:r>
            <a:r>
              <a:rPr lang="en-US" sz="3600" dirty="0"/>
              <a:t> &amp; clergy renounce position &amp; advantages (taxes, tithes, etc.)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2971800" cy="5867400"/>
          </a:xfrm>
        </p:spPr>
        <p:txBody>
          <a:bodyPr/>
          <a:lstStyle/>
          <a:p>
            <a:r>
              <a:rPr lang="en-US" sz="3600" dirty="0"/>
              <a:t>Declaration of the Rights of Man &amp; the Citizen</a:t>
            </a:r>
            <a:br>
              <a:rPr lang="en-US" sz="3600" dirty="0"/>
            </a:br>
            <a:r>
              <a:rPr lang="en-US" sz="3600" dirty="0"/>
              <a:t>26 Aug 1789 </a:t>
            </a:r>
            <a:br>
              <a:rPr lang="en-US" sz="3600" dirty="0"/>
            </a:br>
            <a:r>
              <a:rPr lang="en-US" sz="3600" dirty="0"/>
              <a:t>(read)</a:t>
            </a:r>
          </a:p>
        </p:txBody>
      </p:sp>
      <p:pic>
        <p:nvPicPr>
          <p:cNvPr id="89093" name="Picture 5" descr="declarati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9675" y="0"/>
            <a:ext cx="5457825" cy="69246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Declaration of the Rights of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Summary of Enlightenment thought on the state</a:t>
            </a:r>
          </a:p>
          <a:p>
            <a:r>
              <a:rPr lang="en-US" sz="3200" dirty="0" smtClean="0"/>
              <a:t>Nothing about rights of women</a:t>
            </a:r>
          </a:p>
          <a:p>
            <a:pPr lvl="1"/>
            <a:r>
              <a:rPr lang="en-US" sz="3200" dirty="0" err="1" smtClean="0"/>
              <a:t>Olympe</a:t>
            </a:r>
            <a:r>
              <a:rPr lang="en-US" sz="3200" dirty="0" smtClean="0"/>
              <a:t> de Gouge: </a:t>
            </a:r>
            <a:r>
              <a:rPr lang="en-US" sz="3200" i="1" dirty="0" smtClean="0"/>
              <a:t>Declaration of the Rights of Women </a:t>
            </a:r>
            <a:r>
              <a:rPr lang="en-US" sz="3200" dirty="0" smtClean="0"/>
              <a:t>(1791)</a:t>
            </a:r>
          </a:p>
          <a:p>
            <a:r>
              <a:rPr lang="en-US" sz="3200" dirty="0" smtClean="0"/>
              <a:t>Nothing about inequality of wealth</a:t>
            </a:r>
          </a:p>
          <a:p>
            <a:r>
              <a:rPr lang="en-US" sz="3200" dirty="0" smtClean="0"/>
              <a:t>Nothing about balance of rights between individual &amp; state</a:t>
            </a:r>
            <a:endParaRPr lang="en-US" sz="3200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Fishwives Take Versailles: 5 Oct 1789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448134" y="1929384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Marie encourages King to reject Declaration—He hesitates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Women </a:t>
            </a:r>
            <a:r>
              <a:rPr lang="en-US" dirty="0"/>
              <a:t>march on Versailles</a:t>
            </a:r>
          </a:p>
          <a:p>
            <a:pPr>
              <a:lnSpc>
                <a:spcPct val="90000"/>
              </a:lnSpc>
            </a:pPr>
            <a:r>
              <a:rPr lang="en-US" dirty="0"/>
              <a:t>Demand food, rights</a:t>
            </a:r>
          </a:p>
          <a:p>
            <a:pPr>
              <a:lnSpc>
                <a:spcPct val="90000"/>
              </a:lnSpc>
            </a:pPr>
            <a:r>
              <a:rPr lang="en-US" dirty="0"/>
              <a:t>Royal family forced to Paris-Guards’ heads on pikes</a:t>
            </a:r>
          </a:p>
          <a:p>
            <a:pPr>
              <a:lnSpc>
                <a:spcPct val="90000"/>
              </a:lnSpc>
            </a:pPr>
            <a:r>
              <a:rPr lang="en-US" dirty="0"/>
              <a:t>Held virtual prisoners in </a:t>
            </a:r>
            <a:r>
              <a:rPr lang="en-US" dirty="0" err="1"/>
              <a:t>Tuilleries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Church taken over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Lands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State employees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19458" name="Picture 2" descr="http://www.jitterbuzz.com/vinfil2/march_fishwi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038600"/>
            <a:ext cx="4114800" cy="24765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Constitution of 1791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Establishes moderate constitutional monarchy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King merely first officer of state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Controls military &amp; foreign policy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Two year </a:t>
            </a:r>
            <a:r>
              <a:rPr lang="en-US" sz="1800" dirty="0" err="1" smtClean="0"/>
              <a:t>suspensive</a:t>
            </a:r>
            <a:r>
              <a:rPr lang="en-US" sz="1800" dirty="0" smtClean="0"/>
              <a:t> veto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Indirect </a:t>
            </a:r>
            <a:r>
              <a:rPr lang="en-US" sz="2000" dirty="0"/>
              <a:t>elections: franchise to </a:t>
            </a:r>
            <a:r>
              <a:rPr lang="en-US" sz="2000" dirty="0" smtClean="0"/>
              <a:t>1/6 of people (male property </a:t>
            </a:r>
            <a:r>
              <a:rPr lang="en-US" sz="2000" dirty="0"/>
              <a:t>owners over 25</a:t>
            </a:r>
            <a:r>
              <a:rPr lang="en-US" sz="2000" dirty="0" smtClean="0"/>
              <a:t>) – Widest in Europe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Legislature may </a:t>
            </a:r>
            <a:r>
              <a:rPr lang="en-US" sz="2000" dirty="0" smtClean="0"/>
              <a:t>override </a:t>
            </a:r>
            <a:r>
              <a:rPr lang="en-US" sz="2000" dirty="0"/>
              <a:t>King’s </a:t>
            </a:r>
            <a:r>
              <a:rPr lang="en-US" sz="2000" dirty="0" smtClean="0"/>
              <a:t>veto</a:t>
            </a: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Administration rationalized: 83 </a:t>
            </a:r>
            <a:r>
              <a:rPr lang="en-US" sz="2000" i="1" dirty="0" smtClean="0"/>
              <a:t>department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Abolition of privilege; equality of all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Guilds &amp; monopolies eliminated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Church “federalized”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Lands confiscated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Clergy become civil servants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Priests elected &amp; need not be Catholic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No one satisfied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Priests, nobles, lower classes, political radicals resist the new government.  Why?</a:t>
            </a:r>
          </a:p>
          <a:p>
            <a:r>
              <a:rPr lang="en-US" sz="3600" dirty="0" smtClean="0"/>
              <a:t>Flight to </a:t>
            </a:r>
            <a:r>
              <a:rPr lang="en-US" sz="3600" dirty="0" err="1" smtClean="0"/>
              <a:t>Varennes</a:t>
            </a:r>
            <a:endParaRPr lang="en-US" sz="3600" dirty="0" smtClean="0"/>
          </a:p>
          <a:p>
            <a:pPr lvl="1"/>
            <a:r>
              <a:rPr lang="en-US" sz="3300" dirty="0" smtClean="0"/>
              <a:t>Louis and family try </a:t>
            </a:r>
            <a:r>
              <a:rPr lang="en-US" sz="3300" dirty="0"/>
              <a:t>to flee in June 1791 to Austria.</a:t>
            </a:r>
          </a:p>
          <a:p>
            <a:pPr lvl="1"/>
            <a:r>
              <a:rPr lang="en-US" sz="3300" dirty="0"/>
              <a:t>Recognized, captured, returned to Paris.</a:t>
            </a:r>
          </a:p>
          <a:p>
            <a:r>
              <a:rPr lang="en-US" sz="3600" dirty="0"/>
              <a:t>Legislative assembly meets for first time in October 1791.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Austria and Prussia Intervene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000" dirty="0" smtClean="0"/>
              <a:t>Declaration of </a:t>
            </a:r>
            <a:r>
              <a:rPr lang="en-US" sz="4000" dirty="0" err="1" smtClean="0"/>
              <a:t>Pillnitz</a:t>
            </a:r>
            <a:endParaRPr lang="en-US" sz="4000" dirty="0" smtClean="0"/>
          </a:p>
          <a:p>
            <a:pPr lvl="1"/>
            <a:r>
              <a:rPr lang="en-US" sz="3700" dirty="0" smtClean="0"/>
              <a:t>Austria </a:t>
            </a:r>
            <a:r>
              <a:rPr lang="en-US" sz="3700" dirty="0"/>
              <a:t>and then Prussia </a:t>
            </a:r>
            <a:r>
              <a:rPr lang="en-US" sz="3700" dirty="0" smtClean="0"/>
              <a:t>urge European monarchies to band together to restore Louis</a:t>
            </a:r>
          </a:p>
          <a:p>
            <a:pPr lvl="1"/>
            <a:r>
              <a:rPr lang="en-US" sz="3700" dirty="0" smtClean="0"/>
              <a:t>Britain, Spain, &amp; Russia join</a:t>
            </a:r>
            <a:endParaRPr lang="en-US" sz="3700" dirty="0"/>
          </a:p>
          <a:p>
            <a:r>
              <a:rPr lang="en-US" sz="4000" dirty="0"/>
              <a:t>Assembly declares war in Spring 1792</a:t>
            </a:r>
          </a:p>
          <a:p>
            <a:r>
              <a:rPr lang="en-US" sz="4000" dirty="0"/>
              <a:t>French initially do badly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Terror Begins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en-US" sz="3600" dirty="0"/>
              <a:t>Defeats in </a:t>
            </a:r>
            <a:r>
              <a:rPr lang="en-US" sz="3600" dirty="0" smtClean="0"/>
              <a:t>war, economic shortages, resistance of Church = demonstrations</a:t>
            </a: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/>
              <a:t>Jacobins form the </a:t>
            </a:r>
            <a:r>
              <a:rPr lang="en-US" sz="3600" u="sng" dirty="0"/>
              <a:t>Paris Commune</a:t>
            </a:r>
          </a:p>
          <a:p>
            <a:pPr lvl="1">
              <a:lnSpc>
                <a:spcPct val="80000"/>
              </a:lnSpc>
            </a:pPr>
            <a:r>
              <a:rPr lang="en-US" sz="3200" dirty="0"/>
              <a:t>Capture king, demand republic</a:t>
            </a:r>
          </a:p>
          <a:p>
            <a:pPr lvl="1">
              <a:lnSpc>
                <a:spcPct val="80000"/>
              </a:lnSpc>
            </a:pPr>
            <a:r>
              <a:rPr lang="en-US" sz="3200" i="1" dirty="0"/>
              <a:t>Sans culottes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Minister of Justice </a:t>
            </a:r>
            <a:r>
              <a:rPr lang="en-US" sz="3600" b="1" dirty="0"/>
              <a:t>Georges Danton </a:t>
            </a:r>
            <a:r>
              <a:rPr lang="en-US" sz="3600" dirty="0"/>
              <a:t>hunts, kills </a:t>
            </a:r>
            <a:r>
              <a:rPr lang="en-US" sz="3600" dirty="0" smtClean="0"/>
              <a:t>opposition</a:t>
            </a:r>
          </a:p>
          <a:p>
            <a:pPr>
              <a:lnSpc>
                <a:spcPct val="80000"/>
              </a:lnSpc>
            </a:pPr>
            <a:r>
              <a:rPr lang="en-US" sz="3600" dirty="0" smtClean="0"/>
              <a:t>Mobs storm prisons, kill/wound 1000 “enemies of France”</a:t>
            </a: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b="1" dirty="0"/>
              <a:t>21 September 1792: Monarchy abolished.  Republic founded.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 on Public Safety</a:t>
            </a:r>
            <a:endParaRPr lang="en-US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28800"/>
            <a:ext cx="81534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/>
              <a:t>Dominated by Robespierre and the Jacobins</a:t>
            </a:r>
          </a:p>
          <a:p>
            <a:r>
              <a:rPr lang="en-US" sz="4000" dirty="0" smtClean="0"/>
              <a:t>Army reforms</a:t>
            </a:r>
          </a:p>
          <a:p>
            <a:pPr lvl="1"/>
            <a:r>
              <a:rPr lang="en-US" sz="3700" dirty="0" err="1" smtClean="0"/>
              <a:t>Levée</a:t>
            </a:r>
            <a:r>
              <a:rPr lang="en-US" sz="3700" dirty="0" smtClean="0"/>
              <a:t> en Masse</a:t>
            </a:r>
          </a:p>
          <a:p>
            <a:pPr lvl="2"/>
            <a:r>
              <a:rPr lang="en-US" sz="3400" dirty="0" smtClean="0"/>
              <a:t>National </a:t>
            </a:r>
            <a:r>
              <a:rPr lang="en-US" sz="3400" dirty="0"/>
              <a:t>Emergency=Universal Conscription</a:t>
            </a:r>
          </a:p>
          <a:p>
            <a:pPr lvl="2"/>
            <a:r>
              <a:rPr lang="en-US" sz="3400" dirty="0"/>
              <a:t>1.2 million men under </a:t>
            </a:r>
            <a:r>
              <a:rPr lang="en-US" sz="3400" dirty="0" smtClean="0"/>
              <a:t>arms</a:t>
            </a:r>
          </a:p>
          <a:p>
            <a:pPr lvl="1"/>
            <a:r>
              <a:rPr lang="en-US" sz="3700" dirty="0" smtClean="0"/>
              <a:t>Promotion on merit, purge of </a:t>
            </a:r>
            <a:r>
              <a:rPr lang="en-US" sz="3700" dirty="0" err="1" smtClean="0"/>
              <a:t>aristos</a:t>
            </a:r>
            <a:endParaRPr lang="en-US" sz="3700" dirty="0"/>
          </a:p>
          <a:p>
            <a:r>
              <a:rPr lang="en-US" sz="4000" dirty="0" smtClean="0"/>
              <a:t>Conquer </a:t>
            </a:r>
            <a:r>
              <a:rPr lang="en-US" sz="4000" dirty="0"/>
              <a:t>Austrian </a:t>
            </a:r>
            <a:r>
              <a:rPr lang="en-US" sz="4000" dirty="0" smtClean="0"/>
              <a:t>Netherlands</a:t>
            </a:r>
          </a:p>
          <a:p>
            <a:pPr lvl="1"/>
            <a:r>
              <a:rPr lang="en-US" sz="3700" dirty="0" smtClean="0"/>
              <a:t>Spreading war beyond France’s borders</a:t>
            </a:r>
            <a:endParaRPr lang="en-US" sz="3700" dirty="0"/>
          </a:p>
          <a:p>
            <a:r>
              <a:rPr lang="en-US" sz="4000" dirty="0"/>
              <a:t>People’s wars=Nationalism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 descr="dav_mar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525" y="0"/>
            <a:ext cx="658495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Wither Louis XVI?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/>
              <a:t>Jean-Paul </a:t>
            </a:r>
            <a:r>
              <a:rPr lang="en-US" sz="4000" b="1" dirty="0"/>
              <a:t>Marat: </a:t>
            </a:r>
            <a:r>
              <a:rPr lang="en-US" sz="4000" dirty="0"/>
              <a:t>Publishes </a:t>
            </a:r>
            <a:r>
              <a:rPr lang="en-US" sz="4000" i="1" dirty="0"/>
              <a:t>Friend of the People</a:t>
            </a:r>
            <a:r>
              <a:rPr lang="en-US" sz="4000" b="1" dirty="0"/>
              <a:t> </a:t>
            </a:r>
          </a:p>
          <a:p>
            <a:pPr lvl="1"/>
            <a:r>
              <a:rPr lang="en-US" sz="3600" dirty="0"/>
              <a:t>Poor have right to take from rich</a:t>
            </a:r>
          </a:p>
          <a:p>
            <a:pPr lvl="1"/>
            <a:r>
              <a:rPr lang="en-US" sz="3600" dirty="0"/>
              <a:t>King should be </a:t>
            </a:r>
            <a:r>
              <a:rPr lang="en-US" sz="3600" dirty="0" smtClean="0"/>
              <a:t>killed</a:t>
            </a:r>
          </a:p>
          <a:p>
            <a:pPr lvl="1"/>
            <a:r>
              <a:rPr lang="en-US" sz="3600" dirty="0" smtClean="0"/>
              <a:t>Later: Kill, kill, and kill!</a:t>
            </a:r>
          </a:p>
          <a:p>
            <a:pPr lvl="1"/>
            <a:r>
              <a:rPr lang="en-US" sz="3600" dirty="0" smtClean="0"/>
              <a:t>Murdered in fall of 1793</a:t>
            </a:r>
            <a:endParaRPr lang="en-US" sz="3600" dirty="0"/>
          </a:p>
          <a:p>
            <a:r>
              <a:rPr lang="en-US" sz="4000" dirty="0"/>
              <a:t>Factions in Jacobins:</a:t>
            </a:r>
          </a:p>
          <a:p>
            <a:pPr lvl="1"/>
            <a:r>
              <a:rPr lang="en-US" sz="3600" dirty="0"/>
              <a:t>Mountain: Urban </a:t>
            </a:r>
            <a:r>
              <a:rPr lang="en-US" sz="3600" dirty="0" smtClean="0"/>
              <a:t>radicals – Kill king</a:t>
            </a:r>
            <a:endParaRPr lang="en-US" sz="3600" dirty="0"/>
          </a:p>
          <a:p>
            <a:pPr lvl="1"/>
            <a:r>
              <a:rPr lang="en-US" sz="3600" dirty="0" err="1"/>
              <a:t>Girondins</a:t>
            </a:r>
            <a:r>
              <a:rPr lang="en-US" sz="3600" dirty="0"/>
              <a:t>: Rural </a:t>
            </a:r>
            <a:r>
              <a:rPr lang="en-US" sz="3600" dirty="0" smtClean="0"/>
              <a:t>moderates – Work with king</a:t>
            </a:r>
            <a:endParaRPr lang="en-US" sz="3600" dirty="0"/>
          </a:p>
          <a:p>
            <a:pPr lvl="1"/>
            <a:r>
              <a:rPr lang="en-US" sz="3600" dirty="0" smtClean="0"/>
              <a:t>The Plain: Between the two extremes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9" name="Picture 5" descr="Badische_Guillot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4650" y="0"/>
            <a:ext cx="33147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3" name="Picture 7" descr="rob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6450" y="0"/>
            <a:ext cx="49911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Execution of Louis XVI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Mountain wins the debate</a:t>
            </a:r>
          </a:p>
          <a:p>
            <a:pPr>
              <a:lnSpc>
                <a:spcPct val="90000"/>
              </a:lnSpc>
            </a:pPr>
            <a:r>
              <a:rPr lang="en-US"/>
              <a:t>Louis executed 21 January 1794</a:t>
            </a:r>
          </a:p>
          <a:p>
            <a:pPr>
              <a:lnSpc>
                <a:spcPct val="90000"/>
              </a:lnSpc>
            </a:pPr>
            <a:r>
              <a:rPr lang="en-US"/>
              <a:t>First Coalition and others in France react</a:t>
            </a:r>
          </a:p>
          <a:p>
            <a:pPr lvl="1">
              <a:lnSpc>
                <a:spcPct val="90000"/>
              </a:lnSpc>
            </a:pPr>
            <a:r>
              <a:rPr lang="en-US" sz="3200"/>
              <a:t>First Coalition=Austria, Prussia, Spain, Portugal, Britain, the Dutch Republic, and Russia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685800"/>
            <a:ext cx="9144000" cy="6172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i="1" dirty="0"/>
              <a:t>	</a:t>
            </a:r>
            <a:r>
              <a:rPr lang="en-US" sz="3600" i="1" dirty="0"/>
              <a:t>Whole ranges of houses, always the most handsome, burnt.  The churches, convents, and all the dwellings of the former patricians were in ruins.  When I came to the guillotine, the blood of those who had been executed a few hours beforehand were still running in the street…I said to a group of sans-</a:t>
            </a:r>
            <a:r>
              <a:rPr lang="en-US" sz="3600" i="1" dirty="0" err="1"/>
              <a:t>cullottes</a:t>
            </a:r>
            <a:r>
              <a:rPr lang="en-US" sz="3600" i="1" dirty="0"/>
              <a:t> that it would be decent to clear away all of this human blood.  “Why should it be cleared?”, one of them said to me.  </a:t>
            </a:r>
            <a:r>
              <a:rPr lang="en-US" sz="3600" i="1" dirty="0" smtClean="0"/>
              <a:t>“It’s </a:t>
            </a:r>
            <a:r>
              <a:rPr lang="en-US" sz="3600" i="1" dirty="0"/>
              <a:t>the blood of aristocrats and rebels.  The dogs should lick it up</a:t>
            </a:r>
            <a:r>
              <a:rPr lang="en-US" sz="3600" i="1" dirty="0" smtClean="0"/>
              <a:t>.”</a:t>
            </a:r>
            <a:endParaRPr lang="en-US" sz="3600" i="1" dirty="0"/>
          </a:p>
          <a:p>
            <a:pPr lvl="3">
              <a:lnSpc>
                <a:spcPct val="80000"/>
              </a:lnSpc>
            </a:pPr>
            <a:r>
              <a:rPr lang="en-US" i="1" dirty="0"/>
              <a:t>German witness to the Terror in Lyon, 1793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Committee of Public Safety </a:t>
            </a:r>
            <a:br>
              <a:rPr lang="en-US" sz="4000"/>
            </a:br>
            <a:r>
              <a:rPr lang="en-US" sz="4000"/>
              <a:t>&amp; The Terror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97645"/>
            <a:ext cx="8153400" cy="5029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Committee of Public Safety takes </a:t>
            </a:r>
            <a:r>
              <a:rPr lang="en-US" sz="4000" dirty="0" smtClean="0"/>
              <a:t>control – Approve Reign of Terror</a:t>
            </a:r>
            <a:endParaRPr lang="en-US" sz="4000" dirty="0"/>
          </a:p>
          <a:p>
            <a:pPr lvl="1">
              <a:lnSpc>
                <a:spcPct val="90000"/>
              </a:lnSpc>
            </a:pPr>
            <a:r>
              <a:rPr lang="en-US" sz="3200" dirty="0"/>
              <a:t>Danton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Robespierre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Marat</a:t>
            </a: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4000" dirty="0"/>
              <a:t>Reign of Terror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Revolutionary </a:t>
            </a:r>
            <a:r>
              <a:rPr lang="en-US" sz="3200" dirty="0" smtClean="0"/>
              <a:t>Courts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Victims: Royalists, noble birth, clergy, accused conspirators, peasants &amp; bourgeois who say something against revolution</a:t>
            </a:r>
            <a:endParaRPr lang="en-US" sz="3200" dirty="0"/>
          </a:p>
          <a:p>
            <a:pPr lvl="1">
              <a:lnSpc>
                <a:spcPct val="90000"/>
              </a:lnSpc>
            </a:pPr>
            <a:r>
              <a:rPr lang="en-US" sz="3200" dirty="0" smtClean="0"/>
              <a:t>250,000 arrested; 17,000 tried &amp; executed; 12,000 executed w/o trial; thousands die in jail, including Louis XVII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Lyon </a:t>
            </a:r>
            <a:r>
              <a:rPr lang="en-US" sz="3200" dirty="0"/>
              <a:t>(1,800 killed), </a:t>
            </a:r>
            <a:r>
              <a:rPr lang="en-US" sz="3200" dirty="0" err="1"/>
              <a:t>Vend</a:t>
            </a:r>
            <a:r>
              <a:rPr lang="en-US" sz="3200" dirty="0" err="1">
                <a:cs typeface="Tahoma" charset="0"/>
              </a:rPr>
              <a:t>ée</a:t>
            </a:r>
            <a:r>
              <a:rPr lang="en-US" sz="3200" dirty="0">
                <a:cs typeface="Tahoma" charset="0"/>
              </a:rPr>
              <a:t> (100,000 killed)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Republic of Virtue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Free compulsory education for boys and girls</a:t>
            </a:r>
          </a:p>
          <a:p>
            <a:r>
              <a:rPr lang="en-US" dirty="0" smtClean="0"/>
              <a:t>Established public welfare for poor</a:t>
            </a:r>
          </a:p>
          <a:p>
            <a:r>
              <a:rPr lang="en-US" dirty="0" smtClean="0"/>
              <a:t>Imposed price controls on bread</a:t>
            </a:r>
          </a:p>
          <a:p>
            <a:r>
              <a:rPr lang="en-US" dirty="0" smtClean="0"/>
              <a:t>Abolish workers’ associations, unions</a:t>
            </a:r>
          </a:p>
          <a:p>
            <a:r>
              <a:rPr lang="en-US" dirty="0" smtClean="0"/>
              <a:t>Abolish titles: Everyone is “Citizen”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Establish new calendar</a:t>
            </a:r>
          </a:p>
          <a:p>
            <a:r>
              <a:rPr lang="en-US" dirty="0" smtClean="0"/>
              <a:t>Replace Christianity with a “Cult of Reason”</a:t>
            </a:r>
          </a:p>
          <a:p>
            <a:r>
              <a:rPr lang="en-US" dirty="0" smtClean="0"/>
              <a:t>Confiscate Church and noble lands, distribute to poor</a:t>
            </a:r>
          </a:p>
          <a:p>
            <a:r>
              <a:rPr lang="en-US" dirty="0" smtClean="0"/>
              <a:t>Replace royal measurements with metric system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3" name="Picture 5" descr="Raison17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675"/>
            <a:ext cx="9144000" cy="62166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457200"/>
            <a:ext cx="3820674" cy="1574808"/>
          </a:xfrm>
        </p:spPr>
        <p:txBody>
          <a:bodyPr/>
          <a:lstStyle/>
          <a:p>
            <a:r>
              <a:rPr lang="en-US" dirty="0" smtClean="0"/>
              <a:t>Cult of the Supreme Being</a:t>
            </a:r>
            <a:endParaRPr lang="en-US" dirty="0"/>
          </a:p>
        </p:txBody>
      </p:sp>
      <p:pic>
        <p:nvPicPr>
          <p:cNvPr id="97282" name="Picture 2" descr="File:Fête de l'Etre suprême 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4348" r="34348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01474" y="2209800"/>
            <a:ext cx="3814728" cy="3048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Robespierre’s quasi-religious folly – existence of a god and the immortality of the soul were its two main tenants</a:t>
            </a:r>
          </a:p>
          <a:p>
            <a:endParaRPr lang="en-US" dirty="0"/>
          </a:p>
          <a:p>
            <a:r>
              <a:rPr lang="en-US" dirty="0" smtClean="0"/>
              <a:t>It was intended to replace Catholicism while not being completely atheistic – it was a more “rational deism”</a:t>
            </a:r>
          </a:p>
          <a:p>
            <a:endParaRPr lang="en-US" dirty="0"/>
          </a:p>
          <a:p>
            <a:r>
              <a:rPr lang="en-US" dirty="0" smtClean="0"/>
              <a:t>These beliefs were a “constant reminder of justice” and an echo of the civic minded public virtue of the Greeks and Romans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Death of Robespierre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00600" cy="44958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/>
              <a:t>Robespierre out of control</a:t>
            </a:r>
          </a:p>
          <a:p>
            <a:r>
              <a:rPr lang="en-US" sz="3600" dirty="0" err="1" smtClean="0"/>
              <a:t>Thermidorian</a:t>
            </a:r>
            <a:r>
              <a:rPr lang="en-US" sz="3600" dirty="0" smtClean="0"/>
              <a:t> Reaction – coup against the Committee’s founders &amp; the Jacobin Club</a:t>
            </a:r>
          </a:p>
          <a:p>
            <a:r>
              <a:rPr lang="en-US" sz="3600" dirty="0" smtClean="0"/>
              <a:t>National </a:t>
            </a:r>
            <a:r>
              <a:rPr lang="en-US" sz="3600" dirty="0"/>
              <a:t>Convention executes Robespierre, 28 July 1794</a:t>
            </a:r>
          </a:p>
          <a:p>
            <a:r>
              <a:rPr lang="en-US" sz="3600" dirty="0"/>
              <a:t>Terror winds down</a:t>
            </a:r>
          </a:p>
        </p:txBody>
      </p:sp>
      <p:pic>
        <p:nvPicPr>
          <p:cNvPr id="107525" name="Picture 5" descr="19th century painting of the the night of 9 Thermidor, espousing National Guardsman Merda's claim of having shot him.">
            <a:hlinkClick r:id="rId2" tooltip="19th century painting of the the night of 9 Thermidor, espousing National Guardsman Merda's claim of having shot him.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40350" y="1752600"/>
            <a:ext cx="3803650" cy="3992563"/>
          </a:xfrm>
          <a:ln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Directory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3600" dirty="0"/>
              <a:t>Committee of Public Safety weakened</a:t>
            </a:r>
          </a:p>
          <a:p>
            <a:r>
              <a:rPr lang="en-US" sz="3600" dirty="0"/>
              <a:t>New </a:t>
            </a:r>
            <a:r>
              <a:rPr lang="en-US" sz="3600" dirty="0" smtClean="0"/>
              <a:t>constitution</a:t>
            </a:r>
          </a:p>
          <a:p>
            <a:pPr lvl="1"/>
            <a:r>
              <a:rPr lang="en-US" sz="3300" dirty="0" smtClean="0"/>
              <a:t>Franchise reduced to 30,000 landowners</a:t>
            </a:r>
            <a:endParaRPr lang="en-US" sz="3300" dirty="0"/>
          </a:p>
          <a:p>
            <a:r>
              <a:rPr lang="en-US" sz="3600" dirty="0"/>
              <a:t>The Directory formed</a:t>
            </a:r>
          </a:p>
          <a:p>
            <a:pPr lvl="1"/>
            <a:r>
              <a:rPr lang="en-US" sz="3200" dirty="0" smtClean="0"/>
              <a:t>Five man board of directors selected by legislature</a:t>
            </a:r>
          </a:p>
          <a:p>
            <a:pPr lvl="1"/>
            <a:r>
              <a:rPr lang="en-US" sz="3200" dirty="0" smtClean="0"/>
              <a:t>Rules </a:t>
            </a:r>
            <a:r>
              <a:rPr lang="en-US" sz="3200" dirty="0"/>
              <a:t>with legislature</a:t>
            </a:r>
          </a:p>
          <a:p>
            <a:pPr lvl="1"/>
            <a:r>
              <a:rPr lang="en-US" sz="3200" dirty="0"/>
              <a:t>Weak, </a:t>
            </a:r>
            <a:r>
              <a:rPr lang="en-US" sz="3200" dirty="0" smtClean="0"/>
              <a:t>ineffective</a:t>
            </a:r>
          </a:p>
          <a:p>
            <a:pPr lvl="1"/>
            <a:r>
              <a:rPr lang="en-US" sz="3200" dirty="0" smtClean="0"/>
              <a:t>Consistently unpopular</a:t>
            </a:r>
          </a:p>
          <a:p>
            <a:pPr lvl="1"/>
            <a:r>
              <a:rPr lang="en-US" sz="3200" dirty="0" smtClean="0"/>
              <a:t>Corrupt</a:t>
            </a:r>
          </a:p>
          <a:p>
            <a:pPr lvl="1"/>
            <a:r>
              <a:rPr lang="en-US" sz="3200" dirty="0" smtClean="0"/>
              <a:t>High taxes</a:t>
            </a:r>
          </a:p>
          <a:p>
            <a:pPr lvl="1"/>
            <a:r>
              <a:rPr lang="en-US" sz="3200" dirty="0" smtClean="0"/>
              <a:t>High prices</a:t>
            </a:r>
          </a:p>
          <a:p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3500" dirty="0" smtClean="0"/>
              <a:t>Allied coalition breaks up in 1795 </a:t>
            </a:r>
          </a:p>
          <a:p>
            <a:pPr lvl="1"/>
            <a:r>
              <a:rPr lang="en-US" sz="3200" dirty="0" smtClean="0"/>
              <a:t>Only Britain and Austria remain</a:t>
            </a:r>
          </a:p>
          <a:p>
            <a:pPr lvl="1"/>
            <a:r>
              <a:rPr lang="en-US" sz="3200" dirty="0" smtClean="0"/>
              <a:t>France annexes Austrian-Netherlands</a:t>
            </a:r>
          </a:p>
          <a:p>
            <a:pPr lvl="1"/>
            <a:r>
              <a:rPr lang="en-US" sz="3200" dirty="0" smtClean="0"/>
              <a:t>By 1796-1797, enters Italy</a:t>
            </a:r>
          </a:p>
          <a:p>
            <a:r>
              <a:rPr lang="en-US" sz="3600" dirty="0" smtClean="0"/>
              <a:t>People tired </a:t>
            </a:r>
            <a:r>
              <a:rPr lang="en-US" sz="3600" smtClean="0"/>
              <a:t>of Directory</a:t>
            </a:r>
          </a:p>
          <a:p>
            <a:r>
              <a:rPr lang="en-US" sz="3600" dirty="0" smtClean="0"/>
              <a:t>French long for strong ruler</a:t>
            </a:r>
          </a:p>
          <a:p>
            <a:r>
              <a:rPr lang="en-US" sz="3600" dirty="0" smtClean="0"/>
              <a:t>1799 Napoleon overthrows Directory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Revolutionary Government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710" y="2074381"/>
            <a:ext cx="3886200" cy="488743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Estates General (May 1789)</a:t>
            </a:r>
          </a:p>
          <a:p>
            <a:r>
              <a:rPr lang="en-US" dirty="0" smtClean="0"/>
              <a:t>Communes (12 June 1789)</a:t>
            </a:r>
          </a:p>
          <a:p>
            <a:r>
              <a:rPr lang="en-US" dirty="0" smtClean="0"/>
              <a:t>National Assembly (17 June 1789)</a:t>
            </a:r>
          </a:p>
          <a:p>
            <a:r>
              <a:rPr lang="en-US" dirty="0" smtClean="0"/>
              <a:t>National Constituent Assembly (19 June – 30 September 1791)</a:t>
            </a:r>
          </a:p>
          <a:p>
            <a:r>
              <a:rPr lang="en-US" dirty="0" smtClean="0"/>
              <a:t> Legislative Assembly (1 October 1791-11 July 1792)</a:t>
            </a:r>
          </a:p>
          <a:p>
            <a:r>
              <a:rPr lang="en-US" dirty="0" smtClean="0"/>
              <a:t>Paris Commune (end of Leg. Assembly)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Provisional Executive Committee (Aug-Sept 1792)</a:t>
            </a:r>
          </a:p>
          <a:p>
            <a:r>
              <a:rPr lang="en-US" dirty="0" smtClean="0"/>
              <a:t>(National )Convention (20 September 1792 – 21 August 1795)</a:t>
            </a:r>
          </a:p>
          <a:p>
            <a:pPr lvl="1"/>
            <a:r>
              <a:rPr lang="en-US" dirty="0" smtClean="0"/>
              <a:t>Committee of Public Safety</a:t>
            </a:r>
          </a:p>
          <a:p>
            <a:pPr lvl="1"/>
            <a:r>
              <a:rPr lang="en-US" dirty="0" smtClean="0"/>
              <a:t>Committee of General Security</a:t>
            </a:r>
          </a:p>
          <a:p>
            <a:pPr lvl="1"/>
            <a:r>
              <a:rPr lang="en-US" dirty="0" smtClean="0"/>
              <a:t>Revolutionary Tribunal</a:t>
            </a:r>
          </a:p>
          <a:p>
            <a:r>
              <a:rPr lang="en-US" dirty="0" smtClean="0"/>
              <a:t>The Directory (December 1799-May 1804)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tack of books design template">
  <a:themeElements>
    <a:clrScheme name="Stack of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ck of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cking clock design template">
  <a:themeElements>
    <a:clrScheme name="Ticking clock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cking clock design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cking clock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cking clock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cking clock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cking clock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cking clock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cking clock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cking clock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cking clock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cking clock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cking clock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cking clock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cking clock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892</TotalTime>
  <Words>1447</Words>
  <Application>Microsoft Office PowerPoint</Application>
  <PresentationFormat>On-screen Show (4:3)</PresentationFormat>
  <Paragraphs>251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Century Gothic</vt:lpstr>
      <vt:lpstr>Tahoma</vt:lpstr>
      <vt:lpstr>Verdana</vt:lpstr>
      <vt:lpstr>Wingdings</vt:lpstr>
      <vt:lpstr>Wingdings 3</vt:lpstr>
      <vt:lpstr>Stack of books design template</vt:lpstr>
      <vt:lpstr>Ticking clock design template</vt:lpstr>
      <vt:lpstr>Ion</vt:lpstr>
      <vt:lpstr>The French Revolution</vt:lpstr>
      <vt:lpstr>PowerPoint Presentation</vt:lpstr>
      <vt:lpstr>Objectives</vt:lpstr>
      <vt:lpstr>PowerPoint Presentation</vt:lpstr>
      <vt:lpstr>PowerPoint Presentation</vt:lpstr>
      <vt:lpstr>Three Estates of French Society</vt:lpstr>
      <vt:lpstr>PowerPoint Presentation</vt:lpstr>
      <vt:lpstr>PowerPoint Presentation</vt:lpstr>
      <vt:lpstr>Economic Crises </vt:lpstr>
      <vt:lpstr>Aristocracy</vt:lpstr>
      <vt:lpstr>Middle Classes</vt:lpstr>
      <vt:lpstr>Peasantry</vt:lpstr>
      <vt:lpstr>Setting the stage </vt:lpstr>
      <vt:lpstr>Estates General</vt:lpstr>
      <vt:lpstr>The Tennis Court Oath</vt:lpstr>
      <vt:lpstr>National Assembly and  Tennis Court Oath</vt:lpstr>
      <vt:lpstr>PowerPoint Presentation</vt:lpstr>
      <vt:lpstr>Storming of the Bastille</vt:lpstr>
      <vt:lpstr>A Social Revolution</vt:lpstr>
      <vt:lpstr>Declaration of the Rights of Man &amp; the Citizen 26 Aug 1789  (read)</vt:lpstr>
      <vt:lpstr>Declaration of the Rights of Man</vt:lpstr>
      <vt:lpstr>Fishwives Take Versailles: 5 Oct 1789</vt:lpstr>
      <vt:lpstr>Constitution of 1791</vt:lpstr>
      <vt:lpstr>Problems</vt:lpstr>
      <vt:lpstr>Austria and Prussia Intervene</vt:lpstr>
      <vt:lpstr>The Terror Begins</vt:lpstr>
      <vt:lpstr>Committee on Public Safety</vt:lpstr>
      <vt:lpstr>PowerPoint Presentation</vt:lpstr>
      <vt:lpstr>Wither Louis XVI?</vt:lpstr>
      <vt:lpstr>PowerPoint Presentation</vt:lpstr>
      <vt:lpstr>PowerPoint Presentation</vt:lpstr>
      <vt:lpstr>Execution of Louis XVI</vt:lpstr>
      <vt:lpstr>PowerPoint Presentation</vt:lpstr>
      <vt:lpstr>Committee of Public Safety  &amp; The Terror</vt:lpstr>
      <vt:lpstr>The Republic of Virtue</vt:lpstr>
      <vt:lpstr>PowerPoint Presentation</vt:lpstr>
      <vt:lpstr>Cult of the Supreme Being</vt:lpstr>
      <vt:lpstr>Death of Robespierre</vt:lpstr>
      <vt:lpstr>The Directory</vt:lpstr>
      <vt:lpstr>Summary of Revolutionary Government Structures</vt:lpstr>
    </vt:vector>
  </TitlesOfParts>
  <Company>MHHS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</dc:title>
  <dc:creator>Media Guest</dc:creator>
  <cp:lastModifiedBy>Laura Astorian</cp:lastModifiedBy>
  <cp:revision>47</cp:revision>
  <dcterms:created xsi:type="dcterms:W3CDTF">2006-01-23T18:56:55Z</dcterms:created>
  <dcterms:modified xsi:type="dcterms:W3CDTF">2016-09-22T12:12:49Z</dcterms:modified>
</cp:coreProperties>
</file>